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3" r:id="rId4"/>
    <p:sldId id="264" r:id="rId5"/>
    <p:sldId id="265" r:id="rId6"/>
    <p:sldId id="266" r:id="rId7"/>
    <p:sldId id="268" r:id="rId8"/>
    <p:sldId id="267" r:id="rId9"/>
    <p:sldId id="270" r:id="rId10"/>
    <p:sldId id="272" r:id="rId11"/>
    <p:sldId id="276" r:id="rId12"/>
    <p:sldId id="273" r:id="rId13"/>
    <p:sldId id="277" r:id="rId14"/>
    <p:sldId id="274" r:id="rId15"/>
    <p:sldId id="278" r:id="rId16"/>
    <p:sldId id="275" r:id="rId17"/>
    <p:sldId id="279" r:id="rId18"/>
    <p:sldId id="286" r:id="rId19"/>
    <p:sldId id="287" r:id="rId20"/>
    <p:sldId id="288" r:id="rId21"/>
    <p:sldId id="280" r:id="rId22"/>
    <p:sldId id="281" r:id="rId23"/>
    <p:sldId id="289" r:id="rId24"/>
    <p:sldId id="296" r:id="rId25"/>
    <p:sldId id="293" r:id="rId26"/>
    <p:sldId id="294" r:id="rId27"/>
    <p:sldId id="295" r:id="rId28"/>
    <p:sldId id="297" r:id="rId29"/>
    <p:sldId id="298" r:id="rId30"/>
    <p:sldId id="292" r:id="rId31"/>
    <p:sldId id="262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985FF-0DFD-34A5-2336-64F42375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51460A-4E06-238B-4A4B-B9CD0F59B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116121-B56E-45F8-9E48-52D2EB9F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CD9A4A-A2F2-5F4B-0187-CB13467F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6ED036-CC22-955B-6DE8-9AB7778D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3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6C971-876E-D4B2-A496-21A64195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EDC53E-8013-0C55-4E79-C0E9E8EB4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464B21-685D-72E0-A891-93C11979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954980-4306-53AB-9093-9BD8D63A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1634BB-1DE5-7F67-7170-D8486173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31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77957AA-0E91-F847-842F-13BC9F4D5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BFA1D4-D245-64D0-C0F0-E46AE7E33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206F57-3B2A-3CF7-8BEA-F6E65DD4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AD7E71-12E3-BEAF-D6AC-27E4ADE5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A630EE-2909-7BED-9BC6-18E0F563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11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8D1CF-FED3-B21E-2F4F-FBEECC50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51400-DEE6-FB28-A1F6-5C7C74F59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5D4ED2-FE3E-5697-B316-77585CAA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C3320D-950F-57C1-A5DF-F98B647B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3911D1-2D87-BC9F-ED6B-4874F91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96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E930B-0C3F-B43F-18C6-93419D17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325018-39D3-265D-E282-8378E4D3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1987F-E855-86D5-7D51-BB5B2433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E132D2-382D-AD96-0373-536EE698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88FB86-F2C0-60F4-003C-30D2AF94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03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DD9DF-03CE-3037-FA92-B194D4AC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F25360-D227-DB47-ACF9-26841AB2C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5DA46E-A70C-ACB7-0376-B51346E38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C2601C-809C-F7E2-6F4C-ED08A5E1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C1EB2-DBCF-676D-39E3-DC08D736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E8BF89-E233-3BE1-358C-8CEF3805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74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0A0C0-70C6-C6B3-05EA-91C92EE5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9FDFA9-AC66-516D-C8F4-FD3A6F27C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167A7A-B1DF-CE83-6B88-13BC370F5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974F895-347E-38C1-321B-90DFFCC6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29A108-8307-62BD-9D0C-E8B74DFFF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D9FF0CB-8036-DE78-3199-25CE032E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FFBA75C-D255-2DC2-2C8C-21343C3A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60933B-8EBB-23EA-6984-0D37DF31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05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A7D5E-61FC-AB67-586A-2478F4C00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480F65-8DD8-055E-EDBC-2F0F9735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45E2F0C-1856-6707-7DF2-779CF03E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D10B31-BDD3-3AD9-7EFB-D07A16E2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97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21080D-E0A2-EA2B-EF3A-4CF3CBE7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E9A386C-7CE1-2BE6-2073-8D944D6E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7DB3D4-6B0F-7A90-84E0-817AAF15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73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3B4EF-EC5D-17A8-E581-166AB831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0EB16D-18B3-6F71-8EEF-0AB0ED4E8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26F335-1D07-43FF-7D72-3F870D618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5A3A45-3FB8-DA38-5EF5-AD98321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F95DF4-F5C2-80E9-636E-C61FD96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E292E3-7F85-CB7D-6524-A6983F0B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0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083DD-DF0A-34A8-6ABE-4C5CE1EC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8B3E85-E49A-1ADD-A283-E2A7E0849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BF9D0A-FA41-D1B9-8FD7-E95549E1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A72418-CDAF-5F3A-640C-E5B5580D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7D8F29-4998-8F65-DD34-F58BC665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284F24-2097-6698-33A8-156D23F9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48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1B98679-03E6-5D46-CE13-EB8818E0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29C30-4EE6-C1E0-C935-65FBAB6BB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0E6B6C-1012-BEA1-E7FB-C0D526833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B23A00-7674-7D90-BA31-87E6BAA25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D7F8BF-FB2F-6E0F-F861-2DDFC027B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19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8.jpe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emf"/><Relationship Id="rId7" Type="http://schemas.openxmlformats.org/officeDocument/2006/relationships/image" Target="../media/image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hyperlink" Target="mailto:pechar@enki.cz" TargetMode="External"/><Relationship Id="rId5" Type="http://schemas.openxmlformats.org/officeDocument/2006/relationships/image" Target="../media/image49.jpeg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2DF04-5B44-573F-5E28-A36B9BDA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7E76E1A-E3FE-2F12-D10A-09F1334E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28"/>
            <a:ext cx="12192000" cy="217481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2F771AB-39F8-E281-042A-284B8447A7E5}"/>
              </a:ext>
            </a:extLst>
          </p:cNvPr>
          <p:cNvSpPr/>
          <p:nvPr/>
        </p:nvSpPr>
        <p:spPr>
          <a:xfrm>
            <a:off x="53477" y="6454998"/>
            <a:ext cx="120770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/>
            <a:r>
              <a:rPr lang="cs-CZ" sz="100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5C5AC2-0CE6-F3D5-1677-AD751F1DD80F}"/>
              </a:ext>
            </a:extLst>
          </p:cNvPr>
          <p:cNvSpPr txBox="1"/>
          <p:nvPr/>
        </p:nvSpPr>
        <p:spPr>
          <a:xfrm>
            <a:off x="176165" y="2906570"/>
            <a:ext cx="11836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B050"/>
                </a:solidFill>
              </a:rPr>
              <a:t>Monitoring parametrů rybniční vody </a:t>
            </a:r>
          </a:p>
          <a:p>
            <a:pPr algn="ctr"/>
            <a:endParaRPr lang="cs-CZ" sz="3600" b="1" dirty="0">
              <a:solidFill>
                <a:srgbClr val="00B05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E05B47-FB7F-AA47-E553-081315112FFB}"/>
              </a:ext>
            </a:extLst>
          </p:cNvPr>
          <p:cNvSpPr txBox="1"/>
          <p:nvPr/>
        </p:nvSpPr>
        <p:spPr>
          <a:xfrm>
            <a:off x="176165" y="4991311"/>
            <a:ext cx="1183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Libor Pechar</a:t>
            </a:r>
            <a:r>
              <a:rPr lang="cs-CZ" dirty="0" smtClean="0"/>
              <a:t>, ENKI, o.p.s.</a:t>
            </a:r>
          </a:p>
          <a:p>
            <a:pPr algn="ctr"/>
            <a:r>
              <a:rPr lang="cs-CZ" dirty="0"/>
              <a:t>a</a:t>
            </a:r>
            <a:endParaRPr lang="cs-CZ" dirty="0" smtClean="0"/>
          </a:p>
          <a:p>
            <a:pPr algn="ctr"/>
            <a:r>
              <a:rPr lang="cs-CZ" dirty="0" smtClean="0"/>
              <a:t>Anna </a:t>
            </a:r>
            <a:r>
              <a:rPr lang="cs-CZ" dirty="0" err="1" smtClean="0"/>
              <a:t>Huryna</a:t>
            </a:r>
            <a:r>
              <a:rPr lang="cs-CZ" dirty="0" smtClean="0"/>
              <a:t>, Vladimír Jirka, Petr Hanzlík, Vendula Mikšovská, Marek Baxa 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AC4E19-3113-B396-42BE-F7131F6B19B6}"/>
              </a:ext>
            </a:extLst>
          </p:cNvPr>
          <p:cNvSpPr txBox="1"/>
          <p:nvPr/>
        </p:nvSpPr>
        <p:spPr>
          <a:xfrm>
            <a:off x="176165" y="5951442"/>
            <a:ext cx="1183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Konference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RAGO – Vodňany 21. 3. 2024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18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76226" y="3612356"/>
            <a:ext cx="333375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Brdy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pramenná oblast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m</a:t>
            </a:r>
            <a:r>
              <a:rPr lang="cs-CZ" altLang="cs-CZ" sz="1800" b="1" dirty="0" smtClean="0">
                <a:latin typeface="Arial" panose="020B0604020202020204" pitchFamily="34" charset="0"/>
              </a:rPr>
              <a:t>alá intenzita hospodaření na živiny chudé podloží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992720"/>
            <a:ext cx="3333750" cy="112919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2121910"/>
            <a:ext cx="3333750" cy="11833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33" y="992720"/>
            <a:ext cx="793432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53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76226" y="3612356"/>
            <a:ext cx="3333750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Brdy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pramenná oblast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m</a:t>
            </a:r>
            <a:r>
              <a:rPr lang="cs-CZ" altLang="cs-CZ" sz="1800" b="1" dirty="0" smtClean="0">
                <a:latin typeface="Arial" panose="020B0604020202020204" pitchFamily="34" charset="0"/>
              </a:rPr>
              <a:t>alá intenzita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hospodaření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na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živiny chudé podloží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992720"/>
            <a:ext cx="3333750" cy="112919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2121910"/>
            <a:ext cx="3333750" cy="1183374"/>
          </a:xfrm>
          <a:prstGeom prst="rect">
            <a:avLst/>
          </a:prstGeom>
        </p:spPr>
      </p:pic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393528"/>
              </p:ext>
            </p:extLst>
          </p:nvPr>
        </p:nvGraphicFramePr>
        <p:xfrm>
          <a:off x="3752852" y="882119"/>
          <a:ext cx="8039095" cy="50080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5398">
                  <a:extLst>
                    <a:ext uri="{9D8B030D-6E8A-4147-A177-3AD203B41FA5}">
                      <a16:colId xmlns:a16="http://schemas.microsoft.com/office/drawing/2014/main" val="2148193707"/>
                    </a:ext>
                  </a:extLst>
                </a:gridCol>
                <a:gridCol w="1444791">
                  <a:extLst>
                    <a:ext uri="{9D8B030D-6E8A-4147-A177-3AD203B41FA5}">
                      <a16:colId xmlns:a16="http://schemas.microsoft.com/office/drawing/2014/main" val="3415598796"/>
                    </a:ext>
                  </a:extLst>
                </a:gridCol>
                <a:gridCol w="889200">
                  <a:extLst>
                    <a:ext uri="{9D8B030D-6E8A-4147-A177-3AD203B41FA5}">
                      <a16:colId xmlns:a16="http://schemas.microsoft.com/office/drawing/2014/main" val="106000809"/>
                    </a:ext>
                  </a:extLst>
                </a:gridCol>
                <a:gridCol w="889200">
                  <a:extLst>
                    <a:ext uri="{9D8B030D-6E8A-4147-A177-3AD203B41FA5}">
                      <a16:colId xmlns:a16="http://schemas.microsoft.com/office/drawing/2014/main" val="1995876675"/>
                    </a:ext>
                  </a:extLst>
                </a:gridCol>
                <a:gridCol w="889200">
                  <a:extLst>
                    <a:ext uri="{9D8B030D-6E8A-4147-A177-3AD203B41FA5}">
                      <a16:colId xmlns:a16="http://schemas.microsoft.com/office/drawing/2014/main" val="2681272332"/>
                    </a:ext>
                  </a:extLst>
                </a:gridCol>
                <a:gridCol w="889200">
                  <a:extLst>
                    <a:ext uri="{9D8B030D-6E8A-4147-A177-3AD203B41FA5}">
                      <a16:colId xmlns:a16="http://schemas.microsoft.com/office/drawing/2014/main" val="344319599"/>
                    </a:ext>
                  </a:extLst>
                </a:gridCol>
                <a:gridCol w="871053">
                  <a:extLst>
                    <a:ext uri="{9D8B030D-6E8A-4147-A177-3AD203B41FA5}">
                      <a16:colId xmlns:a16="http://schemas.microsoft.com/office/drawing/2014/main" val="291480901"/>
                    </a:ext>
                  </a:extLst>
                </a:gridCol>
                <a:gridCol w="871053">
                  <a:extLst>
                    <a:ext uri="{9D8B030D-6E8A-4147-A177-3AD203B41FA5}">
                      <a16:colId xmlns:a16="http://schemas.microsoft.com/office/drawing/2014/main" val="3591206540"/>
                    </a:ext>
                  </a:extLst>
                </a:gridCol>
              </a:tblGrid>
              <a:tr h="24245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 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Lokalita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Vodivost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>
                          <a:effectLst/>
                        </a:rPr>
                        <a:t>pH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KNK 4.5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TN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TP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DW-s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7844042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 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 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[</a:t>
                      </a:r>
                      <a:r>
                        <a:rPr lang="cs-CZ" sz="1400" b="1" u="none" strike="noStrike" dirty="0" err="1">
                          <a:effectLst/>
                        </a:rPr>
                        <a:t>uS</a:t>
                      </a:r>
                      <a:r>
                        <a:rPr lang="cs-CZ" sz="1400" b="1" u="none" strike="noStrike" dirty="0">
                          <a:effectLst/>
                        </a:rPr>
                        <a:t>/cm]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[</a:t>
                      </a:r>
                      <a:r>
                        <a:rPr lang="cs-CZ" sz="1400" b="1" u="none" strike="noStrike" dirty="0" err="1">
                          <a:effectLst/>
                        </a:rPr>
                        <a:t>meq</a:t>
                      </a:r>
                      <a:r>
                        <a:rPr lang="cs-CZ" sz="1400" b="1" u="none" strike="noStrike" dirty="0">
                          <a:effectLst/>
                        </a:rPr>
                        <a:t>/l]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>
                          <a:effectLst/>
                        </a:rPr>
                        <a:t>[mg/l]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[mg/l]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>
                          <a:effectLst/>
                        </a:rPr>
                        <a:t>[mg/l]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8427747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 err="1">
                          <a:effectLst/>
                        </a:rPr>
                        <a:t>Kolvín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2022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105,4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7,44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0,70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0,730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0,075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2,35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2416608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 err="1">
                          <a:effectLst/>
                        </a:rPr>
                        <a:t>Kolvín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2023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105,0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7,59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0,76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1,146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0,100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7,93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503238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8320396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Gricák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AVG 2022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102,8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8,04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0,76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1,004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0,083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5,18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3380569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Gricák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2023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95,3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7,90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0,76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0,970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0,064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3,82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508472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604638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Ledvinka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2022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115,6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7,64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0,90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0,974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0,094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4,08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4620868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Ledvinka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2023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107,6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7,69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0,91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1,048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0,057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4,63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3186449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4049929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Šindelka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2022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82,6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7,56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0,56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1,089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0,088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5,20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2781509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Šindelka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2023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87,8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7,40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0,68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0,964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0,060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4,31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4663459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738504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Výtažník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2022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102,8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7,64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0,75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0,963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0,078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3,87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985317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Výtažník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2023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96,0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7,74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0,72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1,099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0,071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6,68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3501437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8092870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Brdy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2022-2023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96,1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7,70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0,71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1,020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0,074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4,54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739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465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73244" y="3730902"/>
            <a:ext cx="39029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Toto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Karo</a:t>
            </a: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latin typeface="Arial" panose="020B0604020202020204" pitchFamily="34" charset="0"/>
              </a:rPr>
              <a:t>r</a:t>
            </a:r>
            <a:r>
              <a:rPr lang="cs-CZ" altLang="cs-CZ" sz="1800" b="1" i="1" dirty="0" smtClean="0">
                <a:latin typeface="Arial" panose="020B0604020202020204" pitchFamily="34" charset="0"/>
              </a:rPr>
              <a:t>ybníky v zemědělské krajině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latin typeface="Arial" panose="020B0604020202020204" pitchFamily="34" charset="0"/>
              </a:rPr>
              <a:t>m</a:t>
            </a:r>
            <a:r>
              <a:rPr lang="cs-CZ" altLang="cs-CZ" sz="1800" b="1" i="1" dirty="0" smtClean="0">
                <a:latin typeface="Arial" panose="020B0604020202020204" pitchFamily="34" charset="0"/>
              </a:rPr>
              <a:t>írný vliv eutrofizace</a:t>
            </a: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1" y="1362076"/>
            <a:ext cx="4834247" cy="16383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362076"/>
            <a:ext cx="7467600" cy="394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65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63178" y="4001835"/>
            <a:ext cx="39029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Toto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Karo</a:t>
            </a: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latin typeface="Arial" panose="020B0604020202020204" pitchFamily="34" charset="0"/>
              </a:rPr>
              <a:t>r</a:t>
            </a:r>
            <a:r>
              <a:rPr lang="cs-CZ" altLang="cs-CZ" sz="1800" b="1" i="1" dirty="0" smtClean="0">
                <a:latin typeface="Arial" panose="020B0604020202020204" pitchFamily="34" charset="0"/>
              </a:rPr>
              <a:t>ybníky v zemědělské krajině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latin typeface="Arial" panose="020B0604020202020204" pitchFamily="34" charset="0"/>
              </a:rPr>
              <a:t>m</a:t>
            </a:r>
            <a:r>
              <a:rPr lang="cs-CZ" altLang="cs-CZ" sz="1800" b="1" i="1" dirty="0" smtClean="0">
                <a:latin typeface="Arial" panose="020B0604020202020204" pitchFamily="34" charset="0"/>
              </a:rPr>
              <a:t>írný vliv eutrofizace</a:t>
            </a: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1" y="1127335"/>
            <a:ext cx="5526914" cy="1873041"/>
          </a:xfrm>
          <a:prstGeom prst="rect">
            <a:avLst/>
          </a:prstGeom>
        </p:spPr>
      </p:pic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91505"/>
              </p:ext>
            </p:extLst>
          </p:nvPr>
        </p:nvGraphicFramePr>
        <p:xfrm>
          <a:off x="4105276" y="3256769"/>
          <a:ext cx="7429500" cy="30527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7299">
                  <a:extLst>
                    <a:ext uri="{9D8B030D-6E8A-4147-A177-3AD203B41FA5}">
                      <a16:colId xmlns:a16="http://schemas.microsoft.com/office/drawing/2014/main" val="4081246229"/>
                    </a:ext>
                  </a:extLst>
                </a:gridCol>
                <a:gridCol w="1479039">
                  <a:extLst>
                    <a:ext uri="{9D8B030D-6E8A-4147-A177-3AD203B41FA5}">
                      <a16:colId xmlns:a16="http://schemas.microsoft.com/office/drawing/2014/main" val="339788083"/>
                    </a:ext>
                  </a:extLst>
                </a:gridCol>
                <a:gridCol w="787551">
                  <a:extLst>
                    <a:ext uri="{9D8B030D-6E8A-4147-A177-3AD203B41FA5}">
                      <a16:colId xmlns:a16="http://schemas.microsoft.com/office/drawing/2014/main" val="3715269315"/>
                    </a:ext>
                  </a:extLst>
                </a:gridCol>
                <a:gridCol w="787551">
                  <a:extLst>
                    <a:ext uri="{9D8B030D-6E8A-4147-A177-3AD203B41FA5}">
                      <a16:colId xmlns:a16="http://schemas.microsoft.com/office/drawing/2014/main" val="3136022327"/>
                    </a:ext>
                  </a:extLst>
                </a:gridCol>
                <a:gridCol w="787551">
                  <a:extLst>
                    <a:ext uri="{9D8B030D-6E8A-4147-A177-3AD203B41FA5}">
                      <a16:colId xmlns:a16="http://schemas.microsoft.com/office/drawing/2014/main" val="4167632970"/>
                    </a:ext>
                  </a:extLst>
                </a:gridCol>
                <a:gridCol w="787551">
                  <a:extLst>
                    <a:ext uri="{9D8B030D-6E8A-4147-A177-3AD203B41FA5}">
                      <a16:colId xmlns:a16="http://schemas.microsoft.com/office/drawing/2014/main" val="2055810942"/>
                    </a:ext>
                  </a:extLst>
                </a:gridCol>
                <a:gridCol w="771479">
                  <a:extLst>
                    <a:ext uri="{9D8B030D-6E8A-4147-A177-3AD203B41FA5}">
                      <a16:colId xmlns:a16="http://schemas.microsoft.com/office/drawing/2014/main" val="1722172155"/>
                    </a:ext>
                  </a:extLst>
                </a:gridCol>
                <a:gridCol w="771479">
                  <a:extLst>
                    <a:ext uri="{9D8B030D-6E8A-4147-A177-3AD203B41FA5}">
                      <a16:colId xmlns:a16="http://schemas.microsoft.com/office/drawing/2014/main" val="3963446796"/>
                    </a:ext>
                  </a:extLst>
                </a:gridCol>
              </a:tblGrid>
              <a:tr h="339196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Vodivost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>
                          <a:effectLst/>
                        </a:rPr>
                        <a:t>pH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KNK 4.5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TN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TP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DW-s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6582089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[</a:t>
                      </a:r>
                      <a:r>
                        <a:rPr lang="cs-CZ" sz="1400" b="1" u="none" strike="noStrike" dirty="0" err="1">
                          <a:effectLst/>
                        </a:rPr>
                        <a:t>uS</a:t>
                      </a:r>
                      <a:r>
                        <a:rPr lang="cs-CZ" sz="1400" b="1" u="none" strike="noStrike" dirty="0">
                          <a:effectLst/>
                        </a:rPr>
                        <a:t>/cm]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[</a:t>
                      </a:r>
                      <a:r>
                        <a:rPr lang="cs-CZ" sz="1400" b="1" u="none" strike="noStrike" dirty="0" err="1">
                          <a:effectLst/>
                        </a:rPr>
                        <a:t>meq</a:t>
                      </a:r>
                      <a:r>
                        <a:rPr lang="cs-CZ" sz="1400" b="1" u="none" strike="noStrike" dirty="0">
                          <a:effectLst/>
                        </a:rPr>
                        <a:t>/l]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>
                          <a:effectLst/>
                        </a:rPr>
                        <a:t>[mg/l]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[mg/l]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>
                          <a:effectLst/>
                        </a:rPr>
                        <a:t>[mg/l]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3543688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Malá Žabka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AVG 2022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187,4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7,54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0,88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1,068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0,063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3,70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8016771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Malá Žabka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AVG 2023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193,8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7,45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0,69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1,112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0,076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6,02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7260586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1604245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Velká Žabka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AVG 2022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252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6,85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0,48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1,038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0,085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6,65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5933412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Velká Žabka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AVG 2023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238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7,22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0,54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1,177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0,073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2,92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5453132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5443849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Žabky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2022-2023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218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7,26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0,64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1,102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0,074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4,80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4955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724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1154" y="3720306"/>
            <a:ext cx="516482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7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rybníků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r</a:t>
            </a:r>
            <a:r>
              <a:rPr lang="cs-CZ" altLang="cs-CZ" sz="1800" b="1" dirty="0" smtClean="0">
                <a:latin typeface="Arial" panose="020B0604020202020204" pitchFamily="34" charset="0"/>
              </a:rPr>
              <a:t>evitalizované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rybníky v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zemědělské krajině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a</a:t>
            </a:r>
            <a:r>
              <a:rPr lang="cs-CZ" altLang="cs-CZ" sz="1800" b="1" dirty="0" smtClean="0">
                <a:latin typeface="Arial" panose="020B0604020202020204" pitchFamily="34" charset="0"/>
              </a:rPr>
              <a:t>le v lesním porostu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32" y="958319"/>
            <a:ext cx="6664855" cy="45969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319"/>
            <a:ext cx="5746983" cy="20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20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815966"/>
              </p:ext>
            </p:extLst>
          </p:nvPr>
        </p:nvGraphicFramePr>
        <p:xfrm>
          <a:off x="3938057" y="2269842"/>
          <a:ext cx="7712189" cy="39671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2914">
                  <a:extLst>
                    <a:ext uri="{9D8B030D-6E8A-4147-A177-3AD203B41FA5}">
                      <a16:colId xmlns:a16="http://schemas.microsoft.com/office/drawing/2014/main" val="1944674854"/>
                    </a:ext>
                  </a:extLst>
                </a:gridCol>
                <a:gridCol w="1287541">
                  <a:extLst>
                    <a:ext uri="{9D8B030D-6E8A-4147-A177-3AD203B41FA5}">
                      <a16:colId xmlns:a16="http://schemas.microsoft.com/office/drawing/2014/main" val="921296716"/>
                    </a:ext>
                  </a:extLst>
                </a:gridCol>
                <a:gridCol w="817517">
                  <a:extLst>
                    <a:ext uri="{9D8B030D-6E8A-4147-A177-3AD203B41FA5}">
                      <a16:colId xmlns:a16="http://schemas.microsoft.com/office/drawing/2014/main" val="1846462190"/>
                    </a:ext>
                  </a:extLst>
                </a:gridCol>
                <a:gridCol w="817517">
                  <a:extLst>
                    <a:ext uri="{9D8B030D-6E8A-4147-A177-3AD203B41FA5}">
                      <a16:colId xmlns:a16="http://schemas.microsoft.com/office/drawing/2014/main" val="1015510941"/>
                    </a:ext>
                  </a:extLst>
                </a:gridCol>
                <a:gridCol w="817517">
                  <a:extLst>
                    <a:ext uri="{9D8B030D-6E8A-4147-A177-3AD203B41FA5}">
                      <a16:colId xmlns:a16="http://schemas.microsoft.com/office/drawing/2014/main" val="1920290150"/>
                    </a:ext>
                  </a:extLst>
                </a:gridCol>
                <a:gridCol w="817517">
                  <a:extLst>
                    <a:ext uri="{9D8B030D-6E8A-4147-A177-3AD203B41FA5}">
                      <a16:colId xmlns:a16="http://schemas.microsoft.com/office/drawing/2014/main" val="1863593068"/>
                    </a:ext>
                  </a:extLst>
                </a:gridCol>
                <a:gridCol w="800833">
                  <a:extLst>
                    <a:ext uri="{9D8B030D-6E8A-4147-A177-3AD203B41FA5}">
                      <a16:colId xmlns:a16="http://schemas.microsoft.com/office/drawing/2014/main" val="2895245252"/>
                    </a:ext>
                  </a:extLst>
                </a:gridCol>
                <a:gridCol w="800833">
                  <a:extLst>
                    <a:ext uri="{9D8B030D-6E8A-4147-A177-3AD203B41FA5}">
                      <a16:colId xmlns:a16="http://schemas.microsoft.com/office/drawing/2014/main" val="2732219458"/>
                    </a:ext>
                  </a:extLst>
                </a:gridCol>
              </a:tblGrid>
              <a:tr h="440796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Vodivost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>
                          <a:effectLst/>
                        </a:rPr>
                        <a:t>pH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KNK 4.5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TN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TP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DW-s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4365209"/>
                  </a:ext>
                </a:extLst>
              </a:tr>
              <a:tr h="440796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[</a:t>
                      </a:r>
                      <a:r>
                        <a:rPr lang="cs-CZ" sz="1400" b="1" u="none" strike="noStrike" dirty="0" err="1">
                          <a:effectLst/>
                        </a:rPr>
                        <a:t>uS</a:t>
                      </a:r>
                      <a:r>
                        <a:rPr lang="cs-CZ" sz="1400" b="1" u="none" strike="noStrike" dirty="0">
                          <a:effectLst/>
                        </a:rPr>
                        <a:t>/cm]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[</a:t>
                      </a:r>
                      <a:r>
                        <a:rPr lang="cs-CZ" sz="1400" b="1" u="none" strike="noStrike" dirty="0" err="1">
                          <a:effectLst/>
                        </a:rPr>
                        <a:t>meq</a:t>
                      </a:r>
                      <a:r>
                        <a:rPr lang="cs-CZ" sz="1400" b="1" u="none" strike="noStrike" dirty="0">
                          <a:effectLst/>
                        </a:rPr>
                        <a:t>/l]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>
                          <a:effectLst/>
                        </a:rPr>
                        <a:t>[mg/l]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[mg/l]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>
                          <a:effectLst/>
                        </a:rPr>
                        <a:t>[mg/l]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4770091"/>
                  </a:ext>
                </a:extLst>
              </a:tr>
              <a:tr h="440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Prázdný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2022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252,6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8,48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1,03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1,731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0,061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4,56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5621885"/>
                  </a:ext>
                </a:extLst>
              </a:tr>
              <a:tr h="440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Prázdný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2023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228,4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8,11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0,89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1,927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0,089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3,26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1413033"/>
                  </a:ext>
                </a:extLst>
              </a:tr>
              <a:tr h="440796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0917149"/>
                  </a:ext>
                </a:extLst>
              </a:tr>
              <a:tr h="440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Prostřední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2022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259,9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8,24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1,08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1,718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0,069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5,53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5087002"/>
                  </a:ext>
                </a:extLst>
              </a:tr>
              <a:tr h="440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Prostřední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2023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243,2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8,10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0,92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1,904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0,072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6,34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5725113"/>
                  </a:ext>
                </a:extLst>
              </a:tr>
              <a:tr h="440796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5020776"/>
                  </a:ext>
                </a:extLst>
              </a:tr>
              <a:tr h="440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7 rybníků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</a:rPr>
                        <a:t>AVG 2022-2023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245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8,23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0,97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>
                          <a:effectLst/>
                        </a:rPr>
                        <a:t>1,828</a:t>
                      </a:r>
                      <a:endParaRPr lang="cs-CZ" sz="14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0,073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4,91</a:t>
                      </a:r>
                      <a:endParaRPr lang="cs-CZ" sz="14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1010786"/>
                  </a:ext>
                </a:extLst>
              </a:tr>
            </a:tbl>
          </a:graphicData>
        </a:graphic>
      </p:graphicFrame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7776" y="3593306"/>
            <a:ext cx="2890704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7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rybníků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r</a:t>
            </a:r>
            <a:r>
              <a:rPr lang="cs-CZ" altLang="cs-CZ" sz="1800" b="1" dirty="0" smtClean="0">
                <a:latin typeface="Arial" panose="020B0604020202020204" pitchFamily="34" charset="0"/>
              </a:rPr>
              <a:t>evitalizované rybníky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v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zemědělské krajině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a</a:t>
            </a:r>
            <a:r>
              <a:rPr lang="cs-CZ" altLang="cs-CZ" sz="1800" b="1" dirty="0" smtClean="0">
                <a:latin typeface="Arial" panose="020B0604020202020204" pitchFamily="34" charset="0"/>
              </a:rPr>
              <a:t>le v lesním porostu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319"/>
            <a:ext cx="5746983" cy="20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54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87567"/>
              </p:ext>
            </p:extLst>
          </p:nvPr>
        </p:nvGraphicFramePr>
        <p:xfrm>
          <a:off x="3581400" y="2366780"/>
          <a:ext cx="8305802" cy="3891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6329">
                  <a:extLst>
                    <a:ext uri="{9D8B030D-6E8A-4147-A177-3AD203B41FA5}">
                      <a16:colId xmlns:a16="http://schemas.microsoft.com/office/drawing/2014/main" val="3537692609"/>
                    </a:ext>
                  </a:extLst>
                </a:gridCol>
                <a:gridCol w="1832757">
                  <a:extLst>
                    <a:ext uri="{9D8B030D-6E8A-4147-A177-3AD203B41FA5}">
                      <a16:colId xmlns:a16="http://schemas.microsoft.com/office/drawing/2014/main" val="1450168832"/>
                    </a:ext>
                  </a:extLst>
                </a:gridCol>
                <a:gridCol w="880442">
                  <a:extLst>
                    <a:ext uri="{9D8B030D-6E8A-4147-A177-3AD203B41FA5}">
                      <a16:colId xmlns:a16="http://schemas.microsoft.com/office/drawing/2014/main" val="37370129"/>
                    </a:ext>
                  </a:extLst>
                </a:gridCol>
                <a:gridCol w="880442">
                  <a:extLst>
                    <a:ext uri="{9D8B030D-6E8A-4147-A177-3AD203B41FA5}">
                      <a16:colId xmlns:a16="http://schemas.microsoft.com/office/drawing/2014/main" val="4101697987"/>
                    </a:ext>
                  </a:extLst>
                </a:gridCol>
                <a:gridCol w="880442">
                  <a:extLst>
                    <a:ext uri="{9D8B030D-6E8A-4147-A177-3AD203B41FA5}">
                      <a16:colId xmlns:a16="http://schemas.microsoft.com/office/drawing/2014/main" val="2911117037"/>
                    </a:ext>
                  </a:extLst>
                </a:gridCol>
                <a:gridCol w="880442">
                  <a:extLst>
                    <a:ext uri="{9D8B030D-6E8A-4147-A177-3AD203B41FA5}">
                      <a16:colId xmlns:a16="http://schemas.microsoft.com/office/drawing/2014/main" val="1274272136"/>
                    </a:ext>
                  </a:extLst>
                </a:gridCol>
                <a:gridCol w="862474">
                  <a:extLst>
                    <a:ext uri="{9D8B030D-6E8A-4147-A177-3AD203B41FA5}">
                      <a16:colId xmlns:a16="http://schemas.microsoft.com/office/drawing/2014/main" val="2650569862"/>
                    </a:ext>
                  </a:extLst>
                </a:gridCol>
                <a:gridCol w="862474">
                  <a:extLst>
                    <a:ext uri="{9D8B030D-6E8A-4147-A177-3AD203B41FA5}">
                      <a16:colId xmlns:a16="http://schemas.microsoft.com/office/drawing/2014/main" val="4279988030"/>
                    </a:ext>
                  </a:extLst>
                </a:gridCol>
              </a:tblGrid>
              <a:tr h="486393"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Vodivost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>
                          <a:effectLst/>
                        </a:rPr>
                        <a:t>pH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KNK 4.5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TN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TP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DW-s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6699319"/>
                  </a:ext>
                </a:extLst>
              </a:tr>
              <a:tr h="486393"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[</a:t>
                      </a:r>
                      <a:r>
                        <a:rPr lang="cs-CZ" sz="1600" b="1" u="none" strike="noStrike" dirty="0" err="1">
                          <a:effectLst/>
                        </a:rPr>
                        <a:t>uS</a:t>
                      </a:r>
                      <a:r>
                        <a:rPr lang="cs-CZ" sz="1600" b="1" u="none" strike="noStrike" dirty="0">
                          <a:effectLst/>
                        </a:rPr>
                        <a:t>/cm]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[</a:t>
                      </a:r>
                      <a:r>
                        <a:rPr lang="cs-CZ" sz="1600" b="1" u="none" strike="noStrike" dirty="0" err="1">
                          <a:effectLst/>
                        </a:rPr>
                        <a:t>meq</a:t>
                      </a:r>
                      <a:r>
                        <a:rPr lang="cs-CZ" sz="1600" b="1" u="none" strike="noStrike" dirty="0">
                          <a:effectLst/>
                        </a:rPr>
                        <a:t>/l]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>
                          <a:effectLst/>
                        </a:rPr>
                        <a:t>[mg/l]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[mg/l]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>
                          <a:effectLst/>
                        </a:rPr>
                        <a:t>[mg/l]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9775703"/>
                  </a:ext>
                </a:extLst>
              </a:tr>
              <a:tr h="48639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Vizír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AVG 2022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108,6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7,18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0,72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1,277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0,058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2,94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2105943"/>
                  </a:ext>
                </a:extLst>
              </a:tr>
              <a:tr h="48639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Vizír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AVG 2023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92,6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7,83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0,53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1,180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0,038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1,12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1501954"/>
                  </a:ext>
                </a:extLst>
              </a:tr>
              <a:tr h="486393"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144414"/>
                  </a:ext>
                </a:extLst>
              </a:tr>
              <a:tr h="48639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Farský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AVG 2023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115,7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7,24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0,92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2,353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0,145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11,06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4434294"/>
                  </a:ext>
                </a:extLst>
              </a:tr>
              <a:tr h="486393"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5822088"/>
                  </a:ext>
                </a:extLst>
              </a:tr>
              <a:tr h="48639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Třeboň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AVG 2022-2023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104,3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7,4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0,7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1,5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0,1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4,6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8594071"/>
                  </a:ext>
                </a:extLst>
              </a:tr>
            </a:tbl>
          </a:graphicData>
        </a:graphic>
      </p:graphicFrame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46681" y="3465966"/>
            <a:ext cx="3802493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Třeboňsko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Vizír</a:t>
            </a:r>
            <a:r>
              <a:rPr lang="cs-CZ" altLang="cs-CZ" sz="1800" b="1" dirty="0" smtClean="0">
                <a:latin typeface="Arial" panose="020B0604020202020204" pitchFamily="34" charset="0"/>
              </a:rPr>
              <a:t>, Farský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j</a:t>
            </a:r>
            <a:r>
              <a:rPr lang="cs-CZ" altLang="cs-CZ" sz="1800" b="1" dirty="0" smtClean="0">
                <a:latin typeface="Arial" panose="020B0604020202020204" pitchFamily="34" charset="0"/>
              </a:rPr>
              <a:t>ihovýchodní část CHKO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c</a:t>
            </a:r>
            <a:r>
              <a:rPr lang="cs-CZ" altLang="cs-CZ" sz="1800" b="1" dirty="0" smtClean="0">
                <a:latin typeface="Arial" panose="020B0604020202020204" pitchFamily="34" charset="0"/>
              </a:rPr>
              <a:t>hudé aluviální sedimenty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882119"/>
            <a:ext cx="5801401" cy="196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80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48" y="4024102"/>
            <a:ext cx="6509956" cy="2614263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41082" y="794117"/>
            <a:ext cx="894599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Sledované lokality lze charakterizovat jako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mezotrofní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až mírně eutrofní rybníky s nižší alkalitou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757841"/>
              </p:ext>
            </p:extLst>
          </p:nvPr>
        </p:nvGraphicFramePr>
        <p:xfrm>
          <a:off x="489146" y="1676236"/>
          <a:ext cx="6110621" cy="3808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5876">
                  <a:extLst>
                    <a:ext uri="{9D8B030D-6E8A-4147-A177-3AD203B41FA5}">
                      <a16:colId xmlns:a16="http://schemas.microsoft.com/office/drawing/2014/main" val="1106030601"/>
                    </a:ext>
                  </a:extLst>
                </a:gridCol>
                <a:gridCol w="1399070">
                  <a:extLst>
                    <a:ext uri="{9D8B030D-6E8A-4147-A177-3AD203B41FA5}">
                      <a16:colId xmlns:a16="http://schemas.microsoft.com/office/drawing/2014/main" val="1639458358"/>
                    </a:ext>
                  </a:extLst>
                </a:gridCol>
                <a:gridCol w="904275">
                  <a:extLst>
                    <a:ext uri="{9D8B030D-6E8A-4147-A177-3AD203B41FA5}">
                      <a16:colId xmlns:a16="http://schemas.microsoft.com/office/drawing/2014/main" val="351574629"/>
                    </a:ext>
                  </a:extLst>
                </a:gridCol>
                <a:gridCol w="904193">
                  <a:extLst>
                    <a:ext uri="{9D8B030D-6E8A-4147-A177-3AD203B41FA5}">
                      <a16:colId xmlns:a16="http://schemas.microsoft.com/office/drawing/2014/main" val="530000314"/>
                    </a:ext>
                  </a:extLst>
                </a:gridCol>
                <a:gridCol w="773691">
                  <a:extLst>
                    <a:ext uri="{9D8B030D-6E8A-4147-A177-3AD203B41FA5}">
                      <a16:colId xmlns:a16="http://schemas.microsoft.com/office/drawing/2014/main" val="1881467023"/>
                    </a:ext>
                  </a:extLst>
                </a:gridCol>
                <a:gridCol w="913516">
                  <a:extLst>
                    <a:ext uri="{9D8B030D-6E8A-4147-A177-3AD203B41FA5}">
                      <a16:colId xmlns:a16="http://schemas.microsoft.com/office/drawing/2014/main" val="1539719884"/>
                    </a:ext>
                  </a:extLst>
                </a:gridCol>
              </a:tblGrid>
              <a:tr h="479647"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Vodivost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KNK </a:t>
                      </a:r>
                      <a:r>
                        <a:rPr lang="cs-CZ" sz="1600" b="1" u="none" strike="noStrike" baseline="-25000" dirty="0">
                          <a:effectLst/>
                        </a:rPr>
                        <a:t>4.5</a:t>
                      </a:r>
                      <a:endParaRPr lang="cs-CZ" sz="1600" b="1" i="0" u="none" strike="noStrike" baseline="-25000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TN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TP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90584"/>
                  </a:ext>
                </a:extLst>
              </a:tr>
              <a:tr h="47964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 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Lokalita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[</a:t>
                      </a:r>
                      <a:r>
                        <a:rPr lang="cs-CZ" sz="1600" b="1" u="none" strike="noStrike" dirty="0" err="1">
                          <a:effectLst/>
                        </a:rPr>
                        <a:t>uS</a:t>
                      </a:r>
                      <a:r>
                        <a:rPr lang="cs-CZ" sz="1600" b="1" u="none" strike="noStrike" dirty="0">
                          <a:effectLst/>
                        </a:rPr>
                        <a:t>/cm]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[</a:t>
                      </a:r>
                      <a:r>
                        <a:rPr lang="cs-CZ" sz="1600" b="1" u="none" strike="noStrike" dirty="0" err="1">
                          <a:effectLst/>
                        </a:rPr>
                        <a:t>meq</a:t>
                      </a:r>
                      <a:r>
                        <a:rPr lang="cs-CZ" sz="1600" b="1" u="none" strike="noStrike" dirty="0">
                          <a:effectLst/>
                        </a:rPr>
                        <a:t>/l]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>
                          <a:effectLst/>
                        </a:rPr>
                        <a:t>[mg/l]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[mg/l]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528000"/>
                  </a:ext>
                </a:extLst>
              </a:tr>
              <a:tr h="47964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Brdy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 smtClean="0">
                          <a:effectLst/>
                        </a:rPr>
                        <a:t> </a:t>
                      </a:r>
                      <a:r>
                        <a:rPr lang="cs-CZ" sz="1600" b="1" u="none" strike="noStrike" dirty="0">
                          <a:effectLst/>
                        </a:rPr>
                        <a:t>2022-2023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96,1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0,71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1,020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0,074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402569"/>
                  </a:ext>
                </a:extLst>
              </a:tr>
              <a:tr h="47964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Žabky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 smtClean="0">
                          <a:effectLst/>
                        </a:rPr>
                        <a:t> </a:t>
                      </a:r>
                      <a:r>
                        <a:rPr lang="cs-CZ" sz="1600" b="1" u="none" strike="noStrike" dirty="0">
                          <a:effectLst/>
                        </a:rPr>
                        <a:t>2022-2023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218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0,64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1,102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0,074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742348"/>
                  </a:ext>
                </a:extLst>
              </a:tr>
              <a:tr h="47964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7 rybníků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 smtClean="0">
                          <a:effectLst/>
                        </a:rPr>
                        <a:t> </a:t>
                      </a:r>
                      <a:r>
                        <a:rPr lang="cs-CZ" sz="1600" b="1" u="none" strike="noStrike" dirty="0">
                          <a:effectLst/>
                        </a:rPr>
                        <a:t>2022-2023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245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0,97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>
                          <a:effectLst/>
                        </a:rPr>
                        <a:t>1,828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0,073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59048"/>
                  </a:ext>
                </a:extLst>
              </a:tr>
              <a:tr h="47964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Třeboňsko</a:t>
                      </a:r>
                      <a:endParaRPr lang="cs-CZ" sz="1600" b="1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 smtClean="0">
                          <a:effectLst/>
                        </a:rPr>
                        <a:t> </a:t>
                      </a:r>
                      <a:r>
                        <a:rPr lang="cs-CZ" sz="1600" b="1" u="none" strike="noStrike" dirty="0">
                          <a:effectLst/>
                        </a:rPr>
                        <a:t>2022-2023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104,3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0,7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1,5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</a:rPr>
                        <a:t>0,1</a:t>
                      </a:r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202246"/>
                  </a:ext>
                </a:extLst>
              </a:tr>
              <a:tr h="931079"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Třeboňsko</a:t>
                      </a:r>
                      <a:endParaRPr lang="cs-CZ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CE" panose="020B0604020202020204" pitchFamily="34" charset="0"/>
                      </a:endParaRPr>
                    </a:p>
                    <a:p>
                      <a:pPr algn="l" fontAlgn="b"/>
                      <a:r>
                        <a:rPr lang="cs-CZ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produkční rybníky 2020-21</a:t>
                      </a:r>
                      <a:endParaRPr lang="cs-CZ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16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219,0</a:t>
                      </a:r>
                      <a:endParaRPr lang="cs-CZ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1,50</a:t>
                      </a:r>
                      <a:endParaRPr lang="cs-CZ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2,350</a:t>
                      </a:r>
                      <a:endParaRPr lang="cs-CZ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0,180</a:t>
                      </a:r>
                      <a:endParaRPr lang="cs-CZ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216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622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99282" y="2378389"/>
            <a:ext cx="2948965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Vliv produkčních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a rozkladných procesů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Na koncentrace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kyslíku                   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a hodnoty pH 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3369885" y="853410"/>
            <a:ext cx="6967660" cy="5252278"/>
            <a:chOff x="3493710" y="148398"/>
            <a:chExt cx="6967660" cy="5252278"/>
          </a:xfrm>
        </p:grpSpPr>
        <p:grpSp>
          <p:nvGrpSpPr>
            <p:cNvPr id="10" name="Skupina 9"/>
            <p:cNvGrpSpPr/>
            <p:nvPr/>
          </p:nvGrpSpPr>
          <p:grpSpPr>
            <a:xfrm>
              <a:off x="3493710" y="152402"/>
              <a:ext cx="6945689" cy="5248274"/>
              <a:chOff x="3493710" y="152402"/>
              <a:chExt cx="6945689" cy="5248274"/>
            </a:xfrm>
          </p:grpSpPr>
          <p:pic>
            <p:nvPicPr>
              <p:cNvPr id="7" name="Picture 2" descr="Ryby"/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3710" y="152402"/>
                <a:ext cx="6945689" cy="5248274"/>
              </a:xfrm>
              <a:prstGeom prst="rect">
                <a:avLst/>
              </a:prstGeom>
              <a:noFill/>
              <a:ln w="63500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Obdélník 1"/>
              <p:cNvSpPr/>
              <p:nvPr/>
            </p:nvSpPr>
            <p:spPr>
              <a:xfrm>
                <a:off x="9020175" y="3981450"/>
                <a:ext cx="1352550" cy="78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" name="Obdélník 2"/>
              <p:cNvSpPr/>
              <p:nvPr/>
            </p:nvSpPr>
            <p:spPr>
              <a:xfrm rot="1954277">
                <a:off x="5172075" y="4200525"/>
                <a:ext cx="542925" cy="180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Obdélník 3"/>
              <p:cNvSpPr/>
              <p:nvPr/>
            </p:nvSpPr>
            <p:spPr>
              <a:xfrm>
                <a:off x="4591050" y="4762500"/>
                <a:ext cx="1129969" cy="27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9" name="Obdélník 8"/>
              <p:cNvSpPr/>
              <p:nvPr/>
            </p:nvSpPr>
            <p:spPr>
              <a:xfrm>
                <a:off x="4914900" y="238125"/>
                <a:ext cx="619125" cy="27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3493710" y="1365600"/>
              <a:ext cx="24465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Fotosyntéza - produkce O</a:t>
              </a:r>
              <a:r>
                <a:rPr lang="cs-CZ" sz="1400" b="1" baseline="-25000" dirty="0" smtClean="0"/>
                <a:t>2</a:t>
              </a:r>
              <a:endParaRPr lang="cs-CZ" sz="1400" b="1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8178373" y="1257185"/>
              <a:ext cx="22829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Respirace – spotřeba O</a:t>
              </a:r>
              <a:r>
                <a:rPr lang="cs-CZ" sz="1400" b="1" baseline="-25000" dirty="0" smtClean="0"/>
                <a:t>2</a:t>
              </a:r>
              <a:endParaRPr lang="cs-CZ" sz="1400" b="1" baseline="-25000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3954239" y="1563978"/>
              <a:ext cx="1327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zvyšování pH</a:t>
              </a:r>
              <a:endParaRPr lang="cs-CZ" sz="1400" b="1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8678978" y="1444387"/>
              <a:ext cx="12875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snižování pH</a:t>
              </a:r>
              <a:endParaRPr lang="cs-CZ" sz="1400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6314763" y="376237"/>
              <a:ext cx="1196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Živiny P a N</a:t>
              </a:r>
              <a:endParaRPr lang="cs-CZ" sz="1400" b="1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921011" y="148398"/>
              <a:ext cx="721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Světlo</a:t>
              </a:r>
              <a:endParaRPr lang="cs-CZ" sz="1400" b="1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265729" y="4762500"/>
              <a:ext cx="12682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sedimentace</a:t>
              </a:r>
              <a:endParaRPr lang="cs-CZ" sz="1400" b="1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6131638" y="4137123"/>
              <a:ext cx="120898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/>
                <a:t>o</a:t>
              </a:r>
              <a:r>
                <a:rPr lang="cs-CZ" sz="1400" b="1" dirty="0" smtClean="0"/>
                <a:t>rganický C</a:t>
              </a:r>
              <a:endParaRPr lang="cs-CZ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11405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29709" y="3945000"/>
            <a:ext cx="3513641" cy="22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Moderní technika in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situ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sledování</a:t>
            </a:r>
          </a:p>
          <a:p>
            <a:pPr>
              <a:buFontTx/>
              <a:buChar char="•"/>
            </a:pPr>
            <a:r>
              <a:rPr lang="cs-CZ" sz="1800" b="1" dirty="0"/>
              <a:t>Teplota vody (T</a:t>
            </a:r>
            <a:r>
              <a:rPr lang="cs-CZ" sz="1800" dirty="0"/>
              <a:t>, ºC</a:t>
            </a:r>
            <a:r>
              <a:rPr lang="cs-CZ" sz="1800" b="1" dirty="0"/>
              <a:t>)</a:t>
            </a:r>
          </a:p>
          <a:p>
            <a:pPr>
              <a:buFontTx/>
              <a:buChar char="•"/>
            </a:pPr>
            <a:r>
              <a:rPr lang="cs-CZ" sz="1800" b="1" dirty="0"/>
              <a:t>Hodnota pH</a:t>
            </a:r>
          </a:p>
          <a:p>
            <a:pPr>
              <a:buFontTx/>
              <a:buChar char="•"/>
            </a:pPr>
            <a:r>
              <a:rPr lang="cs-CZ" sz="1800" b="1" dirty="0"/>
              <a:t> Rozpuštěný kyslík (O</a:t>
            </a:r>
            <a:r>
              <a:rPr lang="cs-CZ" sz="1800" b="1" baseline="-25000" dirty="0"/>
              <a:t>2</a:t>
            </a:r>
            <a:r>
              <a:rPr lang="cs-CZ" sz="1800" b="1" dirty="0"/>
              <a:t>, </a:t>
            </a:r>
            <a:r>
              <a:rPr lang="cs-CZ" sz="1800" dirty="0"/>
              <a:t>mg/L</a:t>
            </a:r>
            <a:r>
              <a:rPr lang="cs-CZ" sz="1800" b="1" dirty="0"/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a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další</a:t>
            </a:r>
          </a:p>
          <a:p>
            <a:pPr>
              <a:buFontTx/>
              <a:buChar char="•"/>
            </a:pPr>
            <a:r>
              <a:rPr lang="cs-CZ" altLang="cs-CZ" sz="1800" b="1" dirty="0" smtClean="0">
                <a:latin typeface="Arial" panose="020B0604020202020204" pitchFamily="34" charset="0"/>
              </a:rPr>
              <a:t> </a:t>
            </a:r>
            <a:r>
              <a:rPr lang="cs-CZ" sz="1800" b="1" dirty="0" smtClean="0"/>
              <a:t>Radiace (W/m</a:t>
            </a:r>
            <a:r>
              <a:rPr lang="cs-CZ" sz="1800" b="1" baseline="30000" dirty="0" smtClean="0"/>
              <a:t>2</a:t>
            </a:r>
            <a:r>
              <a:rPr lang="cs-CZ" sz="1800" b="1" dirty="0" smtClean="0"/>
              <a:t>)</a:t>
            </a: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67" y="211667"/>
            <a:ext cx="4556702" cy="2563145"/>
          </a:xfrm>
          <a:prstGeom prst="rect">
            <a:avLst/>
          </a:prstGeom>
        </p:spPr>
      </p:pic>
      <p:pic>
        <p:nvPicPr>
          <p:cNvPr id="21" name="Picture 2" descr="https://www.ochranarybniku.cz/media/CACHE/images/photos/2023/03/16/20230315_115339/2e31754c11384675e4f0ea3b2c07aeac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78" y="720194"/>
            <a:ext cx="3555644" cy="277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4" descr="IMG_285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4" y="2656690"/>
            <a:ext cx="6945313" cy="388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669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pic>
        <p:nvPicPr>
          <p:cNvPr id="4" name="Picture 7" descr="rybní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08" y="1269499"/>
            <a:ext cx="7143750" cy="47625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7621" y="1269499"/>
            <a:ext cx="4145687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„Zlepšování  stavu ekosystémů“</a:t>
            </a:r>
          </a:p>
          <a:p>
            <a:endParaRPr lang="cs-CZ" dirty="0"/>
          </a:p>
          <a:p>
            <a:r>
              <a:rPr lang="cs-CZ" b="1" dirty="0" smtClean="0"/>
              <a:t>Jak </a:t>
            </a:r>
            <a:r>
              <a:rPr lang="cs-CZ" b="1" dirty="0" smtClean="0"/>
              <a:t>by měl rybník vypadat</a:t>
            </a:r>
          </a:p>
          <a:p>
            <a:r>
              <a:rPr lang="cs-CZ" b="1" dirty="0"/>
              <a:t>a</a:t>
            </a:r>
            <a:r>
              <a:rPr lang="cs-CZ" b="1" dirty="0" smtClean="0"/>
              <a:t>by vypadal dobře</a:t>
            </a:r>
            <a:r>
              <a:rPr lang="cs-CZ" b="1" dirty="0" smtClean="0"/>
              <a:t>:</a:t>
            </a:r>
          </a:p>
          <a:p>
            <a:endParaRPr lang="cs-CZ" b="1" dirty="0" smtClean="0"/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b="1" dirty="0" smtClean="0"/>
              <a:t>čistá voda bez vodních květů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b="1" dirty="0" smtClean="0"/>
              <a:t>výskyt druhově pestrého </a:t>
            </a:r>
            <a:r>
              <a:rPr lang="cs-CZ" b="1" dirty="0" smtClean="0"/>
              <a:t>litorálu  </a:t>
            </a:r>
            <a:r>
              <a:rPr lang="cs-CZ" b="1" dirty="0" smtClean="0"/>
              <a:t>i s ponořenou vegetací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b="1" dirty="0"/>
              <a:t>p</a:t>
            </a:r>
            <a:r>
              <a:rPr lang="cs-CZ" b="1" dirty="0" smtClean="0"/>
              <a:t>řítomnost </a:t>
            </a:r>
            <a:r>
              <a:rPr lang="cs-CZ" b="1" dirty="0" smtClean="0"/>
              <a:t>zooplanktonu             </a:t>
            </a:r>
            <a:r>
              <a:rPr lang="cs-CZ" b="1" dirty="0" smtClean="0"/>
              <a:t>a bentosu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b="1" dirty="0"/>
              <a:t>p</a:t>
            </a:r>
            <a:r>
              <a:rPr lang="cs-CZ" b="1" dirty="0" smtClean="0"/>
              <a:t>oskytovat dobré </a:t>
            </a:r>
            <a:r>
              <a:rPr lang="cs-CZ" b="1" dirty="0" smtClean="0"/>
              <a:t>podmínky     </a:t>
            </a:r>
            <a:r>
              <a:rPr lang="cs-CZ" b="1" dirty="0" smtClean="0"/>
              <a:t>pro živočichy vázané na </a:t>
            </a:r>
            <a:r>
              <a:rPr lang="cs-CZ" b="1" dirty="0" smtClean="0"/>
              <a:t>vodu      </a:t>
            </a:r>
            <a:r>
              <a:rPr lang="cs-CZ" b="1" dirty="0" smtClean="0"/>
              <a:t>a mokřady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b="1" dirty="0"/>
              <a:t>h</a:t>
            </a:r>
            <a:r>
              <a:rPr lang="cs-CZ" b="1" dirty="0" smtClean="0"/>
              <a:t>ydrologicky dobře </a:t>
            </a:r>
            <a:r>
              <a:rPr lang="cs-CZ" b="1" dirty="0" smtClean="0"/>
              <a:t>fungovat       </a:t>
            </a:r>
            <a:r>
              <a:rPr lang="cs-CZ" b="1" dirty="0" smtClean="0"/>
              <a:t>v krajině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b="1" dirty="0"/>
              <a:t>p</a:t>
            </a:r>
            <a:r>
              <a:rPr lang="cs-CZ" b="1" dirty="0" smtClean="0"/>
              <a:t>oskytovat produkci ryb</a:t>
            </a:r>
          </a:p>
          <a:p>
            <a:r>
              <a:rPr lang="cs-CZ" b="1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36839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1107" y="1144650"/>
            <a:ext cx="3513641" cy="22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Moderní technika in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situ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sledování</a:t>
            </a:r>
          </a:p>
          <a:p>
            <a:pPr>
              <a:buFontTx/>
              <a:buChar char="•"/>
            </a:pPr>
            <a:r>
              <a:rPr lang="cs-CZ" sz="1800" b="1" dirty="0"/>
              <a:t>Teplota vody (T</a:t>
            </a:r>
            <a:r>
              <a:rPr lang="cs-CZ" sz="1800" dirty="0"/>
              <a:t>, ºC</a:t>
            </a:r>
            <a:r>
              <a:rPr lang="cs-CZ" sz="1800" b="1" dirty="0"/>
              <a:t>)</a:t>
            </a:r>
          </a:p>
          <a:p>
            <a:pPr>
              <a:buFontTx/>
              <a:buChar char="•"/>
            </a:pPr>
            <a:r>
              <a:rPr lang="cs-CZ" sz="1800" b="1" dirty="0"/>
              <a:t>Hodnota pH</a:t>
            </a:r>
          </a:p>
          <a:p>
            <a:pPr>
              <a:buFontTx/>
              <a:buChar char="•"/>
            </a:pPr>
            <a:r>
              <a:rPr lang="cs-CZ" sz="1800" b="1" dirty="0"/>
              <a:t> Rozpuštěný kyslík (O</a:t>
            </a:r>
            <a:r>
              <a:rPr lang="cs-CZ" sz="1800" b="1" baseline="-25000" dirty="0"/>
              <a:t>2</a:t>
            </a:r>
            <a:r>
              <a:rPr lang="cs-CZ" sz="1800" b="1" dirty="0"/>
              <a:t>, </a:t>
            </a:r>
            <a:r>
              <a:rPr lang="cs-CZ" sz="1800" dirty="0"/>
              <a:t>mg/L</a:t>
            </a:r>
            <a:r>
              <a:rPr lang="cs-CZ" sz="1800" b="1" dirty="0"/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a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další</a:t>
            </a:r>
          </a:p>
          <a:p>
            <a:pPr>
              <a:buFontTx/>
              <a:buChar char="•"/>
            </a:pPr>
            <a:r>
              <a:rPr lang="cs-CZ" altLang="cs-CZ" sz="1800" b="1" dirty="0" smtClean="0">
                <a:latin typeface="Arial" panose="020B0604020202020204" pitchFamily="34" charset="0"/>
              </a:rPr>
              <a:t> </a:t>
            </a:r>
            <a:r>
              <a:rPr lang="cs-CZ" sz="1800" b="1" dirty="0" smtClean="0"/>
              <a:t>Radiace (W/m</a:t>
            </a:r>
            <a:r>
              <a:rPr lang="cs-CZ" sz="1800" b="1" baseline="30000" dirty="0" smtClean="0"/>
              <a:t>2</a:t>
            </a:r>
            <a:r>
              <a:rPr lang="cs-CZ" sz="1800" b="1" dirty="0" smtClean="0"/>
              <a:t>)</a:t>
            </a: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22" name="Obrázek 4" descr="IMG_28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1" y="3660104"/>
            <a:ext cx="3740936" cy="209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14" y="285596"/>
            <a:ext cx="6233286" cy="60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4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5696" y="4564856"/>
            <a:ext cx="28785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Moderní technika in </a:t>
            </a:r>
            <a:r>
              <a:rPr lang="cs-CZ" altLang="cs-CZ" sz="1800" b="1" dirty="0" err="1">
                <a:latin typeface="Arial" panose="020B0604020202020204" pitchFamily="34" charset="0"/>
              </a:rPr>
              <a:t>situ</a:t>
            </a:r>
            <a:r>
              <a:rPr lang="cs-CZ" altLang="cs-CZ" sz="1800" b="1" dirty="0">
                <a:latin typeface="Arial" panose="020B0604020202020204" pitchFamily="34" charset="0"/>
              </a:rPr>
              <a:t> sledování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6" name="Picture 2" descr="https://www.ochranarybniku.cz/media/CACHE/images/photos/2023/03/16/20230315_115339/2e31754c11384675e4f0ea3b2c07aeac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178" y="4256479"/>
            <a:ext cx="3160397" cy="247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15" t="-3889" r="-709" b="6284"/>
          <a:stretch/>
        </p:blipFill>
        <p:spPr>
          <a:xfrm>
            <a:off x="1183500" y="745068"/>
            <a:ext cx="5322075" cy="35480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67" y="1554957"/>
            <a:ext cx="5249333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60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07607" y="1043815"/>
            <a:ext cx="3802493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 smtClean="0">
                <a:latin typeface="Arial" panose="020B0604020202020204" pitchFamily="34" charset="0"/>
              </a:rPr>
              <a:t>High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frequency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měření fyzikálně-chemických parametrů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80" y="2069416"/>
            <a:ext cx="10326178" cy="436025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33" y="532414"/>
            <a:ext cx="4058640" cy="137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1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46681" y="892314"/>
            <a:ext cx="651606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 smtClean="0">
                <a:latin typeface="Arial" panose="020B0604020202020204" pitchFamily="34" charset="0"/>
              </a:rPr>
              <a:t>High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frequency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měření fyzikálně-chemických parametrů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500" y="523947"/>
            <a:ext cx="4058640" cy="13753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03" y="2031087"/>
            <a:ext cx="10146486" cy="44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8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07607" y="1043815"/>
            <a:ext cx="3802493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 smtClean="0">
                <a:latin typeface="Arial" panose="020B0604020202020204" pitchFamily="34" charset="0"/>
              </a:rPr>
              <a:t>High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frequency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měření fyzikálně-chemických parametrů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26" y="2000250"/>
            <a:ext cx="10326178" cy="436025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33" y="117547"/>
            <a:ext cx="4058640" cy="137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45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46681" y="892314"/>
            <a:ext cx="651606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 smtClean="0">
                <a:latin typeface="Arial" panose="020B0604020202020204" pitchFamily="34" charset="0"/>
              </a:rPr>
              <a:t>High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frequency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měření fyzikálně-chemických parametrů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66" y="491636"/>
            <a:ext cx="4058640" cy="137530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8" y="2152989"/>
            <a:ext cx="10308346" cy="43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04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46681" y="892314"/>
            <a:ext cx="651606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 smtClean="0">
                <a:latin typeface="Arial" panose="020B0604020202020204" pitchFamily="34" charset="0"/>
              </a:rPr>
              <a:t>High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frequency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měření fyzikálně-chemických parametrů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33" y="117547"/>
            <a:ext cx="4058640" cy="137530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78" y="1585722"/>
            <a:ext cx="10308346" cy="43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48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46681" y="892314"/>
            <a:ext cx="651606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 smtClean="0">
                <a:latin typeface="Arial" panose="020B0604020202020204" pitchFamily="34" charset="0"/>
              </a:rPr>
              <a:t>High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frequency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měření fyzikálně-chemických parametrů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67" y="591680"/>
            <a:ext cx="4058640" cy="13753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12" y="2267620"/>
            <a:ext cx="10483811" cy="46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1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46681" y="892314"/>
            <a:ext cx="651606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 smtClean="0">
                <a:latin typeface="Arial" panose="020B0604020202020204" pitchFamily="34" charset="0"/>
              </a:rPr>
              <a:t>High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</a:t>
            </a:r>
            <a:r>
              <a:rPr lang="cs-CZ" altLang="cs-CZ" sz="1800" b="1" dirty="0" err="1" smtClean="0">
                <a:latin typeface="Arial" panose="020B0604020202020204" pitchFamily="34" charset="0"/>
              </a:rPr>
              <a:t>frequency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měření fyzikálně-chemických parametrů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1387601" y="1241129"/>
            <a:ext cx="10483811" cy="5407321"/>
            <a:chOff x="1387601" y="1241129"/>
            <a:chExt cx="10483811" cy="5407321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7601" y="1726692"/>
              <a:ext cx="10483811" cy="4616958"/>
            </a:xfrm>
            <a:prstGeom prst="rect">
              <a:avLst/>
            </a:prstGeom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" r="-3166"/>
            <a:stretch/>
          </p:blipFill>
          <p:spPr>
            <a:xfrm>
              <a:off x="1609725" y="1241129"/>
              <a:ext cx="8329619" cy="5407321"/>
            </a:xfrm>
            <a:prstGeom prst="rect">
              <a:avLst/>
            </a:prstGeom>
          </p:spPr>
        </p:pic>
      </p:grpSp>
      <p:sp>
        <p:nvSpPr>
          <p:cNvPr id="4" name="TextovéPole 3"/>
          <p:cNvSpPr txBox="1"/>
          <p:nvPr/>
        </p:nvSpPr>
        <p:spPr>
          <a:xfrm>
            <a:off x="4809067" y="1629489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Farský 06 2023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07992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grpSp>
        <p:nvGrpSpPr>
          <p:cNvPr id="4" name="Skupina 3"/>
          <p:cNvGrpSpPr/>
          <p:nvPr/>
        </p:nvGrpSpPr>
        <p:grpSpPr>
          <a:xfrm>
            <a:off x="246681" y="892314"/>
            <a:ext cx="11551682" cy="5768878"/>
            <a:chOff x="246681" y="892314"/>
            <a:chExt cx="11551682" cy="5768878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552" y="1745742"/>
              <a:ext cx="10483811" cy="4616958"/>
            </a:xfrm>
            <a:prstGeom prst="rect">
              <a:avLst/>
            </a:prstGeom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3" r="-3643"/>
            <a:stretch/>
          </p:blipFill>
          <p:spPr>
            <a:xfrm>
              <a:off x="1514475" y="950120"/>
              <a:ext cx="8387869" cy="5711072"/>
            </a:xfrm>
            <a:prstGeom prst="rect">
              <a:avLst/>
            </a:prstGeom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246681" y="892314"/>
              <a:ext cx="6516069" cy="113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 err="1" smtClean="0">
                  <a:latin typeface="Arial" panose="020B0604020202020204" pitchFamily="34" charset="0"/>
                </a:rPr>
                <a:t>High</a:t>
              </a:r>
              <a:r>
                <a:rPr lang="cs-CZ" altLang="cs-CZ" sz="1800" b="1" dirty="0" smtClean="0">
                  <a:latin typeface="Arial" panose="020B0604020202020204" pitchFamily="34" charset="0"/>
                </a:rPr>
                <a:t> </a:t>
              </a:r>
              <a:r>
                <a:rPr lang="cs-CZ" altLang="cs-CZ" sz="1800" b="1" dirty="0" err="1" smtClean="0">
                  <a:latin typeface="Arial" panose="020B0604020202020204" pitchFamily="34" charset="0"/>
                </a:rPr>
                <a:t>frequency</a:t>
              </a:r>
              <a:r>
                <a:rPr lang="cs-CZ" altLang="cs-CZ" sz="1800" b="1" dirty="0" smtClean="0">
                  <a:latin typeface="Arial" panose="020B0604020202020204" pitchFamily="34" charset="0"/>
                </a:rPr>
                <a:t> měření fyzikálně-chemických parametrů</a:t>
              </a:r>
              <a:endParaRPr lang="cs-CZ" altLang="cs-CZ" sz="1800" b="1" dirty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b="1" dirty="0" smtClean="0"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i="1" dirty="0">
                <a:solidFill>
                  <a:srgbClr val="FFFF00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1400" i="1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4886305" y="144725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Farský 09 2023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07731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pic>
        <p:nvPicPr>
          <p:cNvPr id="4" name="Picture 4" descr="sousedsk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15" y="441059"/>
            <a:ext cx="3792456" cy="2868829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35" descr="Brilicke_rybnik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15" y="3309888"/>
            <a:ext cx="7848600" cy="3397250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átek 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71" y="882119"/>
            <a:ext cx="4056144" cy="300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62619" y="1044910"/>
            <a:ext cx="358819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Jak definovat stav rybničního</a:t>
            </a:r>
            <a:r>
              <a:rPr lang="cs-CZ" sz="2000" b="1" dirty="0"/>
              <a:t> </a:t>
            </a:r>
            <a:r>
              <a:rPr lang="cs-CZ" sz="2000" b="1" dirty="0" smtClean="0"/>
              <a:t>ekosystému</a:t>
            </a:r>
          </a:p>
          <a:p>
            <a:endParaRPr lang="cs-CZ" dirty="0" smtClean="0"/>
          </a:p>
          <a:p>
            <a:r>
              <a:rPr lang="cs-CZ" b="1" dirty="0" smtClean="0"/>
              <a:t>WFD60/2000 </a:t>
            </a:r>
            <a:endParaRPr lang="cs-CZ" b="1" dirty="0" smtClean="0"/>
          </a:p>
          <a:p>
            <a:endParaRPr lang="cs-CZ" b="1" dirty="0" smtClean="0"/>
          </a:p>
          <a:p>
            <a:r>
              <a:rPr lang="cs-CZ" b="1" dirty="0"/>
              <a:t>p</a:t>
            </a:r>
            <a:r>
              <a:rPr lang="cs-CZ" b="1" dirty="0" smtClean="0"/>
              <a:t>orovnání s referenční lokalitou – mělké jezero</a:t>
            </a:r>
          </a:p>
          <a:p>
            <a:r>
              <a:rPr lang="cs-CZ" b="1" dirty="0" smtClean="0"/>
              <a:t>„dobrý, chemický, ekologický</a:t>
            </a:r>
          </a:p>
          <a:p>
            <a:r>
              <a:rPr lang="cs-CZ" b="1" dirty="0" smtClean="0"/>
              <a:t>stav“ </a:t>
            </a:r>
          </a:p>
          <a:p>
            <a:pPr>
              <a:spcBef>
                <a:spcPts val="600"/>
              </a:spcBef>
            </a:pPr>
            <a:r>
              <a:rPr lang="cs-CZ" b="1" dirty="0" smtClean="0"/>
              <a:t>?</a:t>
            </a:r>
            <a:endParaRPr lang="cs-CZ" b="1" dirty="0" smtClean="0"/>
          </a:p>
          <a:p>
            <a:pPr>
              <a:spcBef>
                <a:spcPts val="600"/>
              </a:spcBef>
            </a:pPr>
            <a:r>
              <a:rPr lang="cs-CZ" b="1" dirty="0" smtClean="0"/>
              <a:t>20 tis. rybníků, </a:t>
            </a:r>
            <a:r>
              <a:rPr lang="en-US" b="1" dirty="0" smtClean="0"/>
              <a:t>&lt;</a:t>
            </a:r>
            <a:r>
              <a:rPr lang="cs-CZ" b="1" dirty="0" smtClean="0"/>
              <a:t>1 - </a:t>
            </a:r>
            <a:r>
              <a:rPr lang="en-US" b="1" dirty="0" smtClean="0"/>
              <a:t>&gt;100 ha</a:t>
            </a:r>
          </a:p>
          <a:p>
            <a:pPr>
              <a:spcBef>
                <a:spcPts val="600"/>
              </a:spcBef>
            </a:pPr>
            <a:r>
              <a:rPr lang="cs-CZ" b="1" dirty="0" smtClean="0"/>
              <a:t>různé přírodních podmínky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/>
              <a:t>v</a:t>
            </a:r>
            <a:r>
              <a:rPr lang="cs-CZ" b="1" dirty="0" smtClean="0"/>
              <a:t>elké rozdíly</a:t>
            </a:r>
          </a:p>
          <a:p>
            <a:pPr>
              <a:spcBef>
                <a:spcPts val="600"/>
              </a:spcBef>
            </a:pPr>
            <a:r>
              <a:rPr lang="cs-CZ" b="1" dirty="0"/>
              <a:t>a</a:t>
            </a:r>
            <a:r>
              <a:rPr lang="cs-CZ" b="1" dirty="0" smtClean="0"/>
              <a:t>ntropogenní vlivy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/>
              <a:t>v</a:t>
            </a:r>
            <a:r>
              <a:rPr lang="cs-CZ" b="1" dirty="0" smtClean="0"/>
              <a:t>elké rozdíly i u rybníků, které jsou těsně vedle sebe</a:t>
            </a:r>
            <a:endParaRPr lang="cs-CZ" dirty="0" smtClean="0"/>
          </a:p>
          <a:p>
            <a:endParaRPr lang="cs-CZ" b="1" dirty="0" smtClean="0"/>
          </a:p>
          <a:p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429446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41257" y="1297781"/>
            <a:ext cx="380249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882119"/>
            <a:ext cx="10058400" cy="2927881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81100" y="4034641"/>
            <a:ext cx="99917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Sledované lokality jsou vhodným příkladem přírodně hodnotných rybničních ekosystémů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monitoring </a:t>
            </a:r>
            <a:r>
              <a:rPr lang="cs-CZ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parametrů rybniční vody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 potřebný nástroj </a:t>
            </a:r>
          </a:p>
          <a:p>
            <a:pPr>
              <a:spcBef>
                <a:spcPct val="0"/>
              </a:spcBef>
              <a:buNone/>
            </a:pPr>
            <a:r>
              <a:rPr lang="cs-CZ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cs-CZ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objektivní popis stavu ekosystému a změn</a:t>
            </a:r>
          </a:p>
          <a:p>
            <a:pPr>
              <a:spcBef>
                <a:spcPct val="0"/>
              </a:spcBef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     nastavení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managementu</a:t>
            </a:r>
          </a:p>
          <a:p>
            <a:pPr>
              <a:spcBef>
                <a:spcPct val="0"/>
              </a:spcBef>
              <a:buNone/>
            </a:pPr>
            <a:endParaRPr lang="cs-CZ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Detailní (</a:t>
            </a:r>
            <a:r>
              <a:rPr 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situ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měření) dynamiky změn v koncentraci rozpuštěného kyslíku ve vodě a hodnot pH umožňuje posoudit míru stability ekosystému a rizika extrémních výkyvů (vysoké pH a kyslíkový deficit) </a:t>
            </a:r>
            <a:endParaRPr lang="en-GB" altLang="cs-CZ" sz="14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744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B69AE-D006-1448-C30F-E9CFAAD0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B8FC4D8-C369-8F1F-96B1-168FC0B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r="23156" b="6698"/>
          <a:stretch/>
        </p:blipFill>
        <p:spPr>
          <a:xfrm>
            <a:off x="989124" y="5849319"/>
            <a:ext cx="1577907" cy="8380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34E727-E15D-59C9-ECBA-14A726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17" y="6365703"/>
            <a:ext cx="1487871" cy="3816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9CD8D15-1090-FAFE-446E-24CB6788F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4687" r="11888" b="13838"/>
          <a:stretch/>
        </p:blipFill>
        <p:spPr bwMode="auto">
          <a:xfrm>
            <a:off x="5591843" y="5683908"/>
            <a:ext cx="1007820" cy="68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2F6BAB-BECC-3E30-691F-A27C6F4D5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98" y="5174393"/>
            <a:ext cx="2230601" cy="43446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C0E5940-7D09-7D23-3830-23A9FFC25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2" t="26526" r="56376" b="15001"/>
          <a:stretch/>
        </p:blipFill>
        <p:spPr>
          <a:xfrm>
            <a:off x="416757" y="4216810"/>
            <a:ext cx="2873440" cy="15632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BE80E4-9122-74F1-5EC3-BBE8678CB318}"/>
              </a:ext>
            </a:extLst>
          </p:cNvPr>
          <p:cNvSpPr txBox="1"/>
          <p:nvPr/>
        </p:nvSpPr>
        <p:spPr>
          <a:xfrm>
            <a:off x="638160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podporu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D3813E-5454-EF54-0746-96F14AB0BCF6}"/>
              </a:ext>
            </a:extLst>
          </p:cNvPr>
          <p:cNvSpPr txBox="1"/>
          <p:nvPr/>
        </p:nvSpPr>
        <p:spPr>
          <a:xfrm>
            <a:off x="4770539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B050"/>
                </a:solidFill>
              </a:rPr>
              <a:t>Partneři projektu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C8C091-0497-D7D1-CDE2-351FD78B8F83}"/>
              </a:ext>
            </a:extLst>
          </p:cNvPr>
          <p:cNvSpPr txBox="1"/>
          <p:nvPr/>
        </p:nvSpPr>
        <p:spPr>
          <a:xfrm>
            <a:off x="8400967" y="3853267"/>
            <a:ext cx="365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propůjčení lokalit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2" y="4228901"/>
            <a:ext cx="1063255" cy="8065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56202B-2D9A-9302-74C1-F8626AD71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54" y="4216810"/>
            <a:ext cx="1573752" cy="8186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E35F2D-9EB5-094E-7631-60C01B67A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3" y="5076927"/>
            <a:ext cx="1331413" cy="6293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231E08D-31D4-1F04-35F2-F67A10B805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2" y="5849319"/>
            <a:ext cx="2223136" cy="65595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3884-E608-ED29-5D83-08C15F4125A5}"/>
              </a:ext>
            </a:extLst>
          </p:cNvPr>
          <p:cNvSpPr txBox="1"/>
          <p:nvPr/>
        </p:nvSpPr>
        <p:spPr>
          <a:xfrm>
            <a:off x="2474141" y="1388099"/>
            <a:ext cx="6837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i="1" dirty="0">
                <a:solidFill>
                  <a:srgbClr val="00B050"/>
                </a:solidFill>
              </a:rPr>
              <a:t>Děkuji za pozornost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FC6CF4-EE7F-E0E1-EEF6-D47378F2357C}"/>
              </a:ext>
            </a:extLst>
          </p:cNvPr>
          <p:cNvSpPr txBox="1"/>
          <p:nvPr/>
        </p:nvSpPr>
        <p:spPr>
          <a:xfrm>
            <a:off x="550136" y="2652779"/>
            <a:ext cx="1150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Kontakt: </a:t>
            </a:r>
            <a:r>
              <a:rPr lang="cs-CZ" sz="2000" dirty="0" smtClean="0"/>
              <a:t>doc. RNDr. Libor Pechar, CSc.; </a:t>
            </a:r>
            <a:r>
              <a:rPr lang="cs-CZ" sz="2000" dirty="0" smtClean="0">
                <a:hlinkClick r:id="rId11"/>
              </a:rPr>
              <a:t>pechar@enki.cz</a:t>
            </a:r>
            <a:r>
              <a:rPr lang="cs-CZ" sz="2000" dirty="0" smtClean="0"/>
              <a:t> 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8708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5" y="2696786"/>
            <a:ext cx="5148317" cy="1826517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37" y="2026515"/>
            <a:ext cx="5575189" cy="19389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72" y="211848"/>
            <a:ext cx="5147691" cy="18272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43" y="4523303"/>
            <a:ext cx="5900878" cy="199956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60575" y="954310"/>
            <a:ext cx="5176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r>
              <a:rPr lang="cs-CZ" b="1" dirty="0" smtClean="0"/>
              <a:t>WFD60/2000 </a:t>
            </a:r>
            <a:endParaRPr lang="cs-CZ" b="1" dirty="0" smtClean="0"/>
          </a:p>
          <a:p>
            <a:endParaRPr lang="cs-CZ" b="1" dirty="0" smtClean="0"/>
          </a:p>
          <a:p>
            <a:r>
              <a:rPr lang="cs-CZ" b="1" dirty="0"/>
              <a:t>v</a:t>
            </a:r>
            <a:r>
              <a:rPr lang="cs-CZ" b="1" dirty="0" smtClean="0"/>
              <a:t>odní útvar </a:t>
            </a:r>
            <a:r>
              <a:rPr lang="en-US" b="1" dirty="0" smtClean="0"/>
              <a:t>&gt;</a:t>
            </a:r>
            <a:r>
              <a:rPr lang="cs-CZ" b="1" dirty="0" smtClean="0"/>
              <a:t> 50 ha</a:t>
            </a:r>
          </a:p>
          <a:p>
            <a:r>
              <a:rPr lang="cs-CZ" b="1" dirty="0"/>
              <a:t>r</a:t>
            </a:r>
            <a:r>
              <a:rPr lang="cs-CZ" b="1" dirty="0" smtClean="0"/>
              <a:t>ybníky jsou umělé vodní útvary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dobrý chemický a ekologický potenciál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24125" y="377919"/>
            <a:ext cx="33337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Jak definovat stav rybničního ekosystému</a:t>
            </a: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774712" y="3965461"/>
            <a:ext cx="4494933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b="1" dirty="0" smtClean="0"/>
              <a:t>Malé rybníky rozptýlené v </a:t>
            </a:r>
            <a:r>
              <a:rPr lang="cs-CZ" b="1" dirty="0" smtClean="0"/>
              <a:t>krajině?</a:t>
            </a:r>
            <a:endParaRPr lang="cs-CZ" b="1" dirty="0" smtClean="0"/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b="1" dirty="0" smtClean="0"/>
              <a:t>VKP a často další úroveň ochrany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b="1" dirty="0" smtClean="0"/>
              <a:t>Hodnocení </a:t>
            </a:r>
            <a:r>
              <a:rPr lang="cs-CZ" b="1" dirty="0" smtClean="0"/>
              <a:t>stavu ekosystému je posuzováno z hlediska předmětu ochrany přírody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cs-CZ" b="1" dirty="0" smtClean="0"/>
              <a:t>Zachovávají přírodní poměry, tak jak vznikly bez významných zásahů člověka blízkých </a:t>
            </a:r>
          </a:p>
          <a:p>
            <a:endParaRPr lang="cs-CZ" b="1" dirty="0"/>
          </a:p>
          <a:p>
            <a:r>
              <a:rPr lang="cs-CZ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3471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pic>
        <p:nvPicPr>
          <p:cNvPr id="4" name="Obrázek 5" descr="horluz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08" y="974988"/>
            <a:ext cx="4334582" cy="27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 descr="horluz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199" y="3755231"/>
            <a:ext cx="3624262" cy="27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řeboňsko 2000 - obrazová příloha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62" y="974988"/>
            <a:ext cx="3799138" cy="278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6" descr="horluz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61" y="3755231"/>
            <a:ext cx="37991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857" y="4468602"/>
            <a:ext cx="3802493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Rybniční biocenózy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pochází        </a:t>
            </a:r>
            <a:r>
              <a:rPr lang="cs-CZ" altLang="cs-CZ" sz="1800" b="1" dirty="0">
                <a:latin typeface="Arial" panose="020B0604020202020204" pitchFamily="34" charset="0"/>
              </a:rPr>
              <a:t>z aluviálních vod – tůní a slepých ramen podél řek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517467" y="1487947"/>
            <a:ext cx="35599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Niva Lužnice má asi 40 000 let,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to je doba, kdy se formovala vodní a mokřadní společenstva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a vytvářel zdroj biodiverzity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9000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pic>
        <p:nvPicPr>
          <p:cNvPr id="4" name="Picture 2" descr="novorecke_moca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55" y="2041524"/>
            <a:ext cx="4629899" cy="3019425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smicho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55" y="987473"/>
            <a:ext cx="4648200" cy="3019425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54639" y="4225131"/>
            <a:ext cx="5307444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Současný stav takových lokalit není trvalý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v</a:t>
            </a:r>
            <a:r>
              <a:rPr lang="cs-CZ" altLang="cs-CZ" sz="1800" b="1" dirty="0" smtClean="0">
                <a:latin typeface="Arial" panose="020B0604020202020204" pitchFamily="34" charset="0"/>
              </a:rPr>
              <a:t> rybnících (jako v aluviálních tůních) probíhá vývoj od volné vody k mokřadu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Nelze zcela omezit antropogenní vlivy</a:t>
            </a:r>
          </a:p>
          <a:p>
            <a:pPr marL="285750" indent="-285750">
              <a:spcBef>
                <a:spcPts val="600"/>
              </a:spcBef>
            </a:pPr>
            <a:r>
              <a:rPr lang="cs-CZ" altLang="cs-CZ" sz="1800" b="1" dirty="0" smtClean="0">
                <a:latin typeface="Arial" panose="020B0604020202020204" pitchFamily="34" charset="0"/>
              </a:rPr>
              <a:t>změna klimatu – oteplování</a:t>
            </a:r>
          </a:p>
          <a:p>
            <a:pPr marL="285750" indent="-285750">
              <a:spcBef>
                <a:spcPct val="0"/>
              </a:spcBef>
            </a:pPr>
            <a:r>
              <a:rPr lang="cs-CZ" altLang="cs-CZ" sz="1800" b="1" dirty="0">
                <a:latin typeface="Arial" panose="020B0604020202020204" pitchFamily="34" charset="0"/>
              </a:rPr>
              <a:t>e</a:t>
            </a:r>
            <a:r>
              <a:rPr lang="cs-CZ" altLang="cs-CZ" sz="1800" b="1" dirty="0" smtClean="0">
                <a:latin typeface="Arial" panose="020B0604020202020204" pitchFamily="34" charset="0"/>
              </a:rPr>
              <a:t>utrofizaci</a:t>
            </a:r>
          </a:p>
          <a:p>
            <a:pPr marL="285750" indent="-285750">
              <a:spcBef>
                <a:spcPct val="0"/>
              </a:spcBef>
            </a:pPr>
            <a:r>
              <a:rPr lang="cs-CZ" altLang="cs-CZ" sz="1800" b="1" dirty="0">
                <a:latin typeface="Arial" panose="020B0604020202020204" pitchFamily="34" charset="0"/>
              </a:rPr>
              <a:t>b</a:t>
            </a:r>
            <a:r>
              <a:rPr lang="cs-CZ" altLang="cs-CZ" sz="1800" b="1" dirty="0" smtClean="0">
                <a:latin typeface="Arial" panose="020B0604020202020204" pitchFamily="34" charset="0"/>
              </a:rPr>
              <a:t>iologické invaze</a:t>
            </a:r>
            <a:endParaRPr lang="en-GB" altLang="cs-CZ" sz="1400" i="1" dirty="0">
              <a:latin typeface="Arial" panose="020B060402020202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932056" y="5267903"/>
            <a:ext cx="5307444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Řešení: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r</a:t>
            </a:r>
            <a:r>
              <a:rPr lang="cs-CZ" altLang="cs-CZ" sz="1800" b="1" dirty="0" smtClean="0">
                <a:latin typeface="Arial" panose="020B0604020202020204" pitchFamily="34" charset="0"/>
              </a:rPr>
              <a:t>evitalizační zásahy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r</a:t>
            </a:r>
            <a:r>
              <a:rPr lang="cs-CZ" altLang="cs-CZ" sz="1800" b="1" dirty="0" smtClean="0">
                <a:latin typeface="Arial" panose="020B0604020202020204" pitchFamily="34" charset="0"/>
              </a:rPr>
              <a:t>ybářské hospodaření – jako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nástroj               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na ovlivnění rybničního ekosystému 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endParaRPr lang="en-GB" altLang="cs-CZ" sz="1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936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átek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516" y="327950"/>
            <a:ext cx="3694088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05712" y="4109194"/>
            <a:ext cx="719623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Hodnocení stavu lokalit: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podle společenstev - biodiverzity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p</a:t>
            </a:r>
            <a:r>
              <a:rPr lang="cs-CZ" altLang="cs-CZ" sz="1800" b="1" dirty="0" smtClean="0">
                <a:latin typeface="Arial" panose="020B0604020202020204" pitchFamily="34" charset="0"/>
              </a:rPr>
              <a:t>odle parametrů kvality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vody a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podle „fungování“ ekosystému</a:t>
            </a: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9" name="Picture 2" descr="https://www.ochranarybniku.cz/media/CACHE/images/photos/2023/03/16/20230315_115339/2e31754c11384675e4f0ea3b2c07aeac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679" y="1525322"/>
            <a:ext cx="3555644" cy="277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74" y="3618701"/>
            <a:ext cx="3565010" cy="2673758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0211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45483" y="1126331"/>
            <a:ext cx="3802493" cy="562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Monitoring vodního prostředí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j</a:t>
            </a:r>
            <a:r>
              <a:rPr lang="cs-CZ" altLang="cs-CZ" sz="1800" b="1" dirty="0" smtClean="0">
                <a:latin typeface="Arial" panose="020B0604020202020204" pitchFamily="34" charset="0"/>
              </a:rPr>
              <a:t>aké parametry a proč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Základní chemismus</a:t>
            </a:r>
          </a:p>
          <a:p>
            <a:pPr>
              <a:buFontTx/>
              <a:buChar char="•"/>
            </a:pPr>
            <a:r>
              <a:rPr lang="cs-CZ" sz="1800" b="1" dirty="0"/>
              <a:t>Vodivost (konduktivita, </a:t>
            </a:r>
            <a:r>
              <a:rPr lang="cs-CZ" sz="1800" dirty="0" err="1"/>
              <a:t>μS</a:t>
            </a:r>
            <a:r>
              <a:rPr lang="cs-CZ" sz="1800" dirty="0"/>
              <a:t>/cm</a:t>
            </a:r>
            <a:r>
              <a:rPr lang="cs-CZ" sz="1800" b="1" dirty="0" smtClean="0"/>
              <a:t>)</a:t>
            </a:r>
          </a:p>
          <a:p>
            <a:pPr>
              <a:buNone/>
            </a:pPr>
            <a:r>
              <a:rPr lang="cs-CZ" sz="1800" b="1" dirty="0" smtClean="0"/>
              <a:t>Na</a:t>
            </a:r>
            <a:r>
              <a:rPr lang="cs-CZ" sz="1800" dirty="0"/>
              <a:t>,</a:t>
            </a:r>
            <a:r>
              <a:rPr lang="cs-CZ" sz="1800" b="1" dirty="0"/>
              <a:t> K</a:t>
            </a:r>
            <a:r>
              <a:rPr lang="cs-CZ" sz="1800" dirty="0"/>
              <a:t>,</a:t>
            </a:r>
            <a:r>
              <a:rPr lang="cs-CZ" sz="1800" b="1" dirty="0"/>
              <a:t> Ca</a:t>
            </a:r>
            <a:r>
              <a:rPr lang="cs-CZ" sz="1800" dirty="0"/>
              <a:t>,</a:t>
            </a:r>
            <a:r>
              <a:rPr lang="cs-CZ" sz="1800" b="1" dirty="0"/>
              <a:t> Mg</a:t>
            </a:r>
            <a:r>
              <a:rPr lang="cs-CZ" sz="1800" dirty="0" smtClean="0"/>
              <a:t>, </a:t>
            </a:r>
            <a:r>
              <a:rPr lang="cs-CZ" sz="1800" b="1" dirty="0"/>
              <a:t>HCO</a:t>
            </a:r>
            <a:r>
              <a:rPr lang="cs-CZ" sz="1800" b="1" baseline="-25000" dirty="0"/>
              <a:t>3</a:t>
            </a:r>
            <a:r>
              <a:rPr lang="cs-CZ" sz="1800" dirty="0" smtClean="0"/>
              <a:t>,</a:t>
            </a:r>
            <a:r>
              <a:rPr lang="cs-CZ" sz="1800" b="1" dirty="0"/>
              <a:t> SO</a:t>
            </a:r>
            <a:r>
              <a:rPr lang="cs-CZ" sz="1800" b="1" baseline="-25000" dirty="0"/>
              <a:t>4</a:t>
            </a:r>
            <a:r>
              <a:rPr lang="cs-CZ" sz="1800" dirty="0"/>
              <a:t>, </a:t>
            </a:r>
            <a:r>
              <a:rPr lang="cs-CZ" sz="1800" b="1" dirty="0"/>
              <a:t>Cl </a:t>
            </a:r>
            <a:r>
              <a:rPr lang="cs-CZ" sz="1800" dirty="0" smtClean="0"/>
              <a:t>mg/L</a:t>
            </a:r>
          </a:p>
          <a:p>
            <a:pPr>
              <a:buNone/>
            </a:pPr>
            <a:endParaRPr lang="cs-CZ" sz="1800" b="1" dirty="0" smtClean="0">
              <a:latin typeface="Arial" panose="020B0604020202020204" pitchFamily="34" charset="0"/>
            </a:endParaRPr>
          </a:p>
          <a:p>
            <a:pPr>
              <a:buNone/>
            </a:pPr>
            <a:r>
              <a:rPr lang="cs-CZ" sz="1800" b="1" dirty="0" smtClean="0">
                <a:latin typeface="Arial" panose="020B0604020202020204" pitchFamily="34" charset="0"/>
              </a:rPr>
              <a:t>Živiny </a:t>
            </a:r>
            <a:endParaRPr lang="cs-CZ" sz="1800" b="1" dirty="0" smtClean="0"/>
          </a:p>
          <a:p>
            <a:pPr>
              <a:buFontTx/>
              <a:buChar char="•"/>
            </a:pPr>
            <a:r>
              <a:rPr lang="cs-CZ" sz="1800" b="1" dirty="0" smtClean="0"/>
              <a:t> Fosfor a dusík </a:t>
            </a:r>
            <a:r>
              <a:rPr lang="cs-CZ" sz="1800" dirty="0" smtClean="0"/>
              <a:t>mg/L</a:t>
            </a:r>
            <a:r>
              <a:rPr lang="cs-CZ" sz="1800" b="1" dirty="0" smtClean="0"/>
              <a:t> </a:t>
            </a:r>
          </a:p>
          <a:p>
            <a:pPr>
              <a:buFontTx/>
              <a:buChar char="•"/>
            </a:pPr>
            <a:r>
              <a:rPr lang="cs-CZ" sz="1800" b="1" dirty="0" smtClean="0"/>
              <a:t> </a:t>
            </a:r>
            <a:r>
              <a:rPr lang="cs-CZ" sz="1800" b="1" dirty="0"/>
              <a:t>Alkalita, (KNK</a:t>
            </a:r>
            <a:r>
              <a:rPr lang="cs-CZ" sz="1800" b="1" baseline="-25000" dirty="0"/>
              <a:t>4,5</a:t>
            </a:r>
            <a:r>
              <a:rPr lang="cs-CZ" sz="1800" b="1" dirty="0"/>
              <a:t>, </a:t>
            </a:r>
            <a:r>
              <a:rPr lang="cs-CZ" sz="1800" dirty="0" err="1"/>
              <a:t>mmol</a:t>
            </a:r>
            <a:r>
              <a:rPr lang="cs-CZ" sz="1800" dirty="0"/>
              <a:t>/L</a:t>
            </a:r>
            <a:r>
              <a:rPr lang="cs-CZ" sz="1800" b="1" dirty="0" smtClean="0"/>
              <a:t>)</a:t>
            </a:r>
          </a:p>
          <a:p>
            <a:pPr>
              <a:buNone/>
            </a:pPr>
            <a:endParaRPr lang="cs-CZ" sz="1800" b="1" dirty="0"/>
          </a:p>
          <a:p>
            <a:pPr>
              <a:buNone/>
            </a:pPr>
            <a:endParaRPr lang="cs-CZ" sz="1800" b="1" dirty="0" smtClean="0"/>
          </a:p>
          <a:p>
            <a:pPr>
              <a:buFontTx/>
              <a:buChar char="•"/>
            </a:pPr>
            <a:r>
              <a:rPr lang="cs-CZ" sz="1800" b="1" dirty="0"/>
              <a:t>Teplota vody (T</a:t>
            </a:r>
            <a:r>
              <a:rPr lang="cs-CZ" sz="1800" dirty="0"/>
              <a:t>, ºC</a:t>
            </a:r>
            <a:r>
              <a:rPr lang="cs-CZ" sz="1800" b="1" dirty="0"/>
              <a:t>)</a:t>
            </a:r>
          </a:p>
          <a:p>
            <a:pPr>
              <a:buFontTx/>
              <a:buChar char="•"/>
            </a:pPr>
            <a:r>
              <a:rPr lang="cs-CZ" sz="1800" b="1" dirty="0" smtClean="0"/>
              <a:t>Hodnota </a:t>
            </a:r>
            <a:r>
              <a:rPr lang="cs-CZ" sz="1800" b="1" dirty="0"/>
              <a:t>pH</a:t>
            </a:r>
          </a:p>
          <a:p>
            <a:pPr>
              <a:buFontTx/>
              <a:buChar char="•"/>
            </a:pPr>
            <a:r>
              <a:rPr lang="cs-CZ" sz="1800" b="1" dirty="0"/>
              <a:t> Rozpuštěný kyslík (O</a:t>
            </a:r>
            <a:r>
              <a:rPr lang="cs-CZ" sz="1800" b="1" baseline="-25000" dirty="0"/>
              <a:t>2</a:t>
            </a:r>
            <a:r>
              <a:rPr lang="cs-CZ" sz="1800" b="1" dirty="0"/>
              <a:t>, </a:t>
            </a:r>
            <a:r>
              <a:rPr lang="cs-CZ" sz="1800" dirty="0"/>
              <a:t>mg/L</a:t>
            </a:r>
            <a:r>
              <a:rPr lang="cs-CZ" sz="1800" b="1" dirty="0" smtClean="0"/>
              <a:t>)</a:t>
            </a:r>
            <a:endParaRPr 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 smtClean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037" y="3183241"/>
            <a:ext cx="4892376" cy="342759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76" y="833028"/>
            <a:ext cx="6517637" cy="220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70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267527-FC8B-7BE7-82A2-B79BB608C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13" y="0"/>
            <a:ext cx="1162891" cy="88211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96961" y="2268990"/>
            <a:ext cx="2748718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Vliv produkčních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a rozkladných procesů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latin typeface="Arial" panose="020B0604020202020204" pitchFamily="34" charset="0"/>
              </a:rPr>
              <a:t>Na koncentrace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kyslíku                   </a:t>
            </a:r>
            <a:r>
              <a:rPr lang="cs-CZ" altLang="cs-CZ" sz="1800" b="1" dirty="0" smtClean="0">
                <a:latin typeface="Arial" panose="020B0604020202020204" pitchFamily="34" charset="0"/>
              </a:rPr>
              <a:t>a hodnoty pH </a:t>
            </a:r>
            <a:endParaRPr lang="cs-CZ" altLang="cs-CZ" sz="1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400" i="1" dirty="0">
              <a:latin typeface="Arial" panose="020B0604020202020204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3369885" y="853410"/>
            <a:ext cx="6967660" cy="5252278"/>
            <a:chOff x="3493710" y="148398"/>
            <a:chExt cx="6967660" cy="5252278"/>
          </a:xfrm>
        </p:grpSpPr>
        <p:grpSp>
          <p:nvGrpSpPr>
            <p:cNvPr id="10" name="Skupina 9"/>
            <p:cNvGrpSpPr/>
            <p:nvPr/>
          </p:nvGrpSpPr>
          <p:grpSpPr>
            <a:xfrm>
              <a:off x="3493710" y="152402"/>
              <a:ext cx="6945689" cy="5248274"/>
              <a:chOff x="3493710" y="152402"/>
              <a:chExt cx="6945689" cy="5248274"/>
            </a:xfrm>
          </p:grpSpPr>
          <p:pic>
            <p:nvPicPr>
              <p:cNvPr id="7" name="Picture 2" descr="Ryby"/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3710" y="152402"/>
                <a:ext cx="6945689" cy="5248274"/>
              </a:xfrm>
              <a:prstGeom prst="rect">
                <a:avLst/>
              </a:prstGeom>
              <a:noFill/>
              <a:ln w="63500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Obdélník 1"/>
              <p:cNvSpPr/>
              <p:nvPr/>
            </p:nvSpPr>
            <p:spPr>
              <a:xfrm>
                <a:off x="9020175" y="3981450"/>
                <a:ext cx="1352550" cy="78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" name="Obdélník 2"/>
              <p:cNvSpPr/>
              <p:nvPr/>
            </p:nvSpPr>
            <p:spPr>
              <a:xfrm rot="1954277">
                <a:off x="5172075" y="4200525"/>
                <a:ext cx="542925" cy="180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Obdélník 3"/>
              <p:cNvSpPr/>
              <p:nvPr/>
            </p:nvSpPr>
            <p:spPr>
              <a:xfrm>
                <a:off x="4591050" y="4762500"/>
                <a:ext cx="1129969" cy="27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9" name="Obdélník 8"/>
              <p:cNvSpPr/>
              <p:nvPr/>
            </p:nvSpPr>
            <p:spPr>
              <a:xfrm>
                <a:off x="4914900" y="238125"/>
                <a:ext cx="619125" cy="27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3493710" y="1365600"/>
              <a:ext cx="24465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Fotosyntéza - produkce O</a:t>
              </a:r>
              <a:r>
                <a:rPr lang="cs-CZ" sz="1400" b="1" baseline="-25000" dirty="0" smtClean="0"/>
                <a:t>2</a:t>
              </a:r>
              <a:endParaRPr lang="cs-CZ" sz="1400" b="1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8178373" y="1257185"/>
              <a:ext cx="22829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Respirace – spotřeba O</a:t>
              </a:r>
              <a:r>
                <a:rPr lang="cs-CZ" sz="1400" b="1" baseline="-25000" dirty="0" smtClean="0"/>
                <a:t>2</a:t>
              </a:r>
              <a:endParaRPr lang="cs-CZ" sz="1400" b="1" baseline="-25000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3954239" y="1563978"/>
              <a:ext cx="1327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zvyšování pH</a:t>
              </a:r>
              <a:endParaRPr lang="cs-CZ" sz="1400" b="1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8678978" y="1444387"/>
              <a:ext cx="12875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snižování pH</a:t>
              </a:r>
              <a:endParaRPr lang="cs-CZ" sz="1400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6314763" y="376237"/>
              <a:ext cx="1196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Živiny P a N</a:t>
              </a:r>
              <a:endParaRPr lang="cs-CZ" sz="1400" b="1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921011" y="148398"/>
              <a:ext cx="721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Světlo</a:t>
              </a:r>
              <a:endParaRPr lang="cs-CZ" sz="1400" b="1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265729" y="4762500"/>
              <a:ext cx="12682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/>
                <a:t>sedimentace</a:t>
              </a:r>
              <a:endParaRPr lang="cs-CZ" sz="1400" b="1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6131638" y="4137123"/>
              <a:ext cx="120898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/>
                <a:t>o</a:t>
              </a:r>
              <a:r>
                <a:rPr lang="cs-CZ" sz="1400" b="1" dirty="0" smtClean="0"/>
                <a:t>rganický C</a:t>
              </a:r>
              <a:endParaRPr lang="cs-CZ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498476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1046</Words>
  <Application>Microsoft Office PowerPoint</Application>
  <PresentationFormat>Širokoúhlá obrazovka</PresentationFormat>
  <Paragraphs>472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Arial CE</vt:lpstr>
      <vt:lpstr>Calibri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baxa</dc:creator>
  <cp:lastModifiedBy>LP</cp:lastModifiedBy>
  <cp:revision>59</cp:revision>
  <dcterms:created xsi:type="dcterms:W3CDTF">2024-03-08T08:59:42Z</dcterms:created>
  <dcterms:modified xsi:type="dcterms:W3CDTF">2024-03-21T06:08:04Z</dcterms:modified>
</cp:coreProperties>
</file>