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58" r:id="rId5"/>
    <p:sldId id="416" r:id="rId6"/>
    <p:sldId id="263" r:id="rId7"/>
    <p:sldId id="259" r:id="rId8"/>
    <p:sldId id="260" r:id="rId9"/>
    <p:sldId id="294" r:id="rId10"/>
    <p:sldId id="480" r:id="rId11"/>
    <p:sldId id="478" r:id="rId12"/>
    <p:sldId id="264" r:id="rId13"/>
    <p:sldId id="296" r:id="rId14"/>
    <p:sldId id="284" r:id="rId15"/>
    <p:sldId id="295" r:id="rId16"/>
    <p:sldId id="267" r:id="rId17"/>
    <p:sldId id="299" r:id="rId18"/>
    <p:sldId id="297" r:id="rId19"/>
    <p:sldId id="298" r:id="rId20"/>
    <p:sldId id="372" r:id="rId21"/>
    <p:sldId id="414" r:id="rId22"/>
    <p:sldId id="415" r:id="rId23"/>
    <p:sldId id="288" r:id="rId24"/>
    <p:sldId id="413" r:id="rId25"/>
    <p:sldId id="412" r:id="rId26"/>
    <p:sldId id="287" r:id="rId27"/>
    <p:sldId id="481" r:id="rId28"/>
    <p:sldId id="411" r:id="rId29"/>
    <p:sldId id="262" r:id="rId30"/>
    <p:sldId id="408" r:id="rId31"/>
    <p:sldId id="395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52610E-910B-4F1B-A749-C18F221325DE}" v="826" dt="2024-03-22T07:19:41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1242" autoAdjust="0"/>
  </p:normalViewPr>
  <p:slideViewPr>
    <p:cSldViewPr snapToGrid="0">
      <p:cViewPr varScale="1">
        <p:scale>
          <a:sx n="72" d="100"/>
          <a:sy n="72" d="100"/>
        </p:scale>
        <p:origin x="2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erg.freyhof\Desktop\Freshwater%20fishes%20of%20the%20Western%20Palaearctics%2016_08_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008990798089678E-2"/>
          <c:y val="9.4978471185657568E-2"/>
          <c:w val="0.64161647231990193"/>
          <c:h val="0.8154561627989248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54D-4A25-AFE8-3BD161FAF58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54D-4A25-AFE8-3BD161FAF5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54D-4A25-AFE8-3BD161FAF58E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54D-4A25-AFE8-3BD161FAF58E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54D-4A25-AFE8-3BD161FAF58E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54D-4A25-AFE8-3BD161FAF58E}"/>
              </c:ext>
            </c:extLst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54D-4A25-AFE8-3BD161FAF58E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71B8103-E7FF-42F9-9311-B670BAE73E72}" type="CATEGORYNAME">
                      <a:rPr lang="en-US" smtClean="0"/>
                      <a:pPr>
                        <a:defRPr/>
                      </a:pPr>
                      <a:t>[NÁZEV KATEGORIE]</a:t>
                    </a:fld>
                    <a:r>
                      <a:rPr lang="en-US" baseline="0" dirty="0"/>
                      <a:t> </a:t>
                    </a:r>
                    <a:fld id="{22FFD74A-B645-4A49-AB48-0A0A39D9F611}" type="PERCENTAGE">
                      <a:rPr lang="en-US" baseline="0"/>
                      <a:pPr>
                        <a:defRPr/>
                      </a:pPr>
                      <a:t>[PROCENTO]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54D-4A25-AFE8-3BD161FAF58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8AB885-DE36-49CA-A5E7-422FDB81D845}" type="CATEGORYNAME">
                      <a:rPr lang="en-US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[NÁZEV KATEGORIE]</a:t>
                    </a:fld>
                    <a:r>
                      <a:rPr lang="en-US" dirty="0"/>
                      <a:t> </a:t>
                    </a:r>
                    <a:fld id="{0258CA66-0312-4DEC-B935-1CD502BA08E9}" type="PERCENTAGE">
                      <a:rPr lang="en-US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[PROCENTO]</a:t>
                    </a:fld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4D-4A25-AFE8-3BD161FAF58E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980B590-D097-4325-8D8E-08EFF090A26A}" type="CATEGORYNAME">
                      <a:rPr lang="en-US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[NÁZEV KATEGORIE]</a:t>
                    </a:fld>
                    <a:r>
                      <a:rPr lang="en-US" baseline="0" dirty="0"/>
                      <a:t> </a:t>
                    </a:r>
                    <a:fld id="{906D5A52-F42B-4AD7-80A5-B408D335D82C}" type="PERCENTAGE">
                      <a:rPr lang="en-US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[PROCENTO]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54D-4A25-AFE8-3BD161FAF58E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CECAAF3-90D8-474A-BCE2-BBB10CA86C23}" type="CATEGORYNAME">
                      <a:rPr lang="en-US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[NÁZEV KATEGORIE]</a:t>
                    </a:fld>
                    <a:r>
                      <a:rPr lang="en-US" dirty="0"/>
                      <a:t> </a:t>
                    </a:r>
                    <a:fld id="{62560D5C-BACF-426A-A882-0EC7FAD3EFE5}" type="PERCENTAGE">
                      <a:rPr lang="en-US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[PROCENTO]</a:t>
                    </a:fld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54D-4A25-AFE8-3BD161FAF58E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20D1B-E30F-4524-8944-EF1B5C767CC2}" type="CATEGORYNAME">
                      <a:rPr lang="en-US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[NÁZEV KATEGORIE]</a:t>
                    </a:fld>
                    <a:r>
                      <a:rPr lang="en-US" baseline="0" dirty="0"/>
                      <a:t> </a:t>
                    </a:r>
                    <a:fld id="{87387AE9-7683-4043-8E73-7947E56C4D00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[PROCENTO]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54D-4A25-AFE8-3BD161FAF58E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DF261C3-3A40-46EC-AACF-9D3062A71E63}" type="CATEGORYNAME">
                      <a:rPr lang="en-US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[NÁZEV KATEGORIE]</a:t>
                    </a:fld>
                    <a:r>
                      <a:rPr lang="en-US" baseline="0" dirty="0"/>
                      <a:t> </a:t>
                    </a:r>
                    <a:fld id="{840F738A-F0E0-4484-8E55-7B742DBE65DE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[PROCENTO]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54D-4A25-AFE8-3BD161FAF58E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83A1D67-F562-494A-A83E-6498D3E2D558}" type="CATEGORYNAME">
                      <a:rPr lang="en-US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[NÁZEV KATEGORIE]</a:t>
                    </a:fld>
                    <a:r>
                      <a:rPr lang="en-US" baseline="0" dirty="0"/>
                      <a:t> </a:t>
                    </a:r>
                    <a:fld id="{33D6967B-8413-4193-A1A3-3716CD66EE48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[PROCENTO]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454D-4A25-AFE8-3BD161FAF58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Tabelle2!$B$3:$B$9</c:f>
              <c:strCache>
                <c:ptCount val="7"/>
                <c:pt idx="0">
                  <c:v>EX</c:v>
                </c:pt>
                <c:pt idx="1">
                  <c:v>CR</c:v>
                </c:pt>
                <c:pt idx="2">
                  <c:v>EN</c:v>
                </c:pt>
                <c:pt idx="3">
                  <c:v>VU</c:v>
                </c:pt>
                <c:pt idx="4">
                  <c:v>NT</c:v>
                </c:pt>
                <c:pt idx="5">
                  <c:v>LC</c:v>
                </c:pt>
                <c:pt idx="6">
                  <c:v>DD</c:v>
                </c:pt>
              </c:strCache>
            </c:strRef>
          </c:cat>
          <c:val>
            <c:numRef>
              <c:f>Tabelle2!$D$3:$D$9</c:f>
              <c:numCache>
                <c:formatCode>General</c:formatCode>
                <c:ptCount val="7"/>
                <c:pt idx="0">
                  <c:v>4</c:v>
                </c:pt>
                <c:pt idx="1">
                  <c:v>9</c:v>
                </c:pt>
                <c:pt idx="2">
                  <c:v>14</c:v>
                </c:pt>
                <c:pt idx="3">
                  <c:v>12</c:v>
                </c:pt>
                <c:pt idx="4">
                  <c:v>5</c:v>
                </c:pt>
                <c:pt idx="5">
                  <c:v>53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54D-4A25-AFE8-3BD161FAF5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121A-F3CA-41D2-9ACD-7C2C8F0638F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E0476D-66E5-4B76-AE11-57EA36B8464F}">
      <dgm:prSet/>
      <dgm:spPr/>
      <dgm:t>
        <a:bodyPr/>
        <a:lstStyle/>
        <a:p>
          <a:r>
            <a:rPr lang="cs-CZ" dirty="0"/>
            <a:t>V umělém prostředí - neobhospodařovaném</a:t>
          </a:r>
          <a:endParaRPr lang="en-US" dirty="0"/>
        </a:p>
      </dgm:t>
    </dgm:pt>
    <dgm:pt modelId="{A6A00F15-45FC-45AA-A4CD-0BF6724E0D41}" type="parTrans" cxnId="{E2A50067-EE2B-48A9-A051-5FFB6EE4E38F}">
      <dgm:prSet/>
      <dgm:spPr/>
      <dgm:t>
        <a:bodyPr/>
        <a:lstStyle/>
        <a:p>
          <a:endParaRPr lang="en-US"/>
        </a:p>
      </dgm:t>
    </dgm:pt>
    <dgm:pt modelId="{C8BA71BD-6225-469C-8129-31D2F63DD59F}" type="sibTrans" cxnId="{E2A50067-EE2B-48A9-A051-5FFB6EE4E38F}">
      <dgm:prSet/>
      <dgm:spPr/>
      <dgm:t>
        <a:bodyPr/>
        <a:lstStyle/>
        <a:p>
          <a:endParaRPr lang="en-US"/>
        </a:p>
      </dgm:t>
    </dgm:pt>
    <dgm:pt modelId="{E2323355-F7F8-4EA2-9E02-B06DF671AA82}">
      <dgm:prSet/>
      <dgm:spPr/>
      <dgm:t>
        <a:bodyPr/>
        <a:lstStyle/>
        <a:p>
          <a:r>
            <a:rPr lang="cs-CZ"/>
            <a:t>Rybníky</a:t>
          </a:r>
          <a:endParaRPr lang="en-US"/>
        </a:p>
      </dgm:t>
    </dgm:pt>
    <dgm:pt modelId="{0573C584-DEDC-4FD2-9A51-BF81E5C01024}" type="parTrans" cxnId="{1D6E0428-999A-4757-979E-C41434795718}">
      <dgm:prSet/>
      <dgm:spPr/>
      <dgm:t>
        <a:bodyPr/>
        <a:lstStyle/>
        <a:p>
          <a:endParaRPr lang="en-US"/>
        </a:p>
      </dgm:t>
    </dgm:pt>
    <dgm:pt modelId="{04AFBD67-3B54-481D-BEEE-3D3F71DE0D5E}" type="sibTrans" cxnId="{1D6E0428-999A-4757-979E-C41434795718}">
      <dgm:prSet/>
      <dgm:spPr/>
      <dgm:t>
        <a:bodyPr/>
        <a:lstStyle/>
        <a:p>
          <a:endParaRPr lang="en-US"/>
        </a:p>
      </dgm:t>
    </dgm:pt>
    <dgm:pt modelId="{9251BFEB-DDB1-4485-83CF-55F8C323355D}">
      <dgm:prSet/>
      <dgm:spPr/>
      <dgm:t>
        <a:bodyPr/>
        <a:lstStyle/>
        <a:p>
          <a:r>
            <a:rPr lang="cs-CZ"/>
            <a:t>Lomy</a:t>
          </a:r>
          <a:endParaRPr lang="en-US"/>
        </a:p>
      </dgm:t>
    </dgm:pt>
    <dgm:pt modelId="{B1E0A8DD-B31E-4DDF-B82E-F25C4C372CBD}" type="parTrans" cxnId="{1F2AA2BD-A540-48D8-A0BD-FA16C1D886B2}">
      <dgm:prSet/>
      <dgm:spPr/>
      <dgm:t>
        <a:bodyPr/>
        <a:lstStyle/>
        <a:p>
          <a:endParaRPr lang="en-US"/>
        </a:p>
      </dgm:t>
    </dgm:pt>
    <dgm:pt modelId="{D308FEEA-B97D-456C-AA61-D9C364AAC440}" type="sibTrans" cxnId="{1F2AA2BD-A540-48D8-A0BD-FA16C1D886B2}">
      <dgm:prSet/>
      <dgm:spPr/>
      <dgm:t>
        <a:bodyPr/>
        <a:lstStyle/>
        <a:p>
          <a:endParaRPr lang="en-US"/>
        </a:p>
      </dgm:t>
    </dgm:pt>
    <dgm:pt modelId="{BD7CECCC-0139-4379-9236-D73776EA2EE8}">
      <dgm:prSet/>
      <dgm:spPr/>
      <dgm:t>
        <a:bodyPr/>
        <a:lstStyle/>
        <a:p>
          <a:r>
            <a:rPr lang="cs-CZ" dirty="0"/>
            <a:t>Koupaliště</a:t>
          </a:r>
          <a:endParaRPr lang="en-US" dirty="0"/>
        </a:p>
      </dgm:t>
    </dgm:pt>
    <dgm:pt modelId="{5791C52A-FB97-4A57-A287-05E5669A9C44}" type="parTrans" cxnId="{922C15A7-5B36-4401-8A00-CCE4C11F4E68}">
      <dgm:prSet/>
      <dgm:spPr/>
      <dgm:t>
        <a:bodyPr/>
        <a:lstStyle/>
        <a:p>
          <a:endParaRPr lang="en-US"/>
        </a:p>
      </dgm:t>
    </dgm:pt>
    <dgm:pt modelId="{AD191474-9819-48CA-9D34-86ED31B6E9A0}" type="sibTrans" cxnId="{922C15A7-5B36-4401-8A00-CCE4C11F4E68}">
      <dgm:prSet/>
      <dgm:spPr/>
      <dgm:t>
        <a:bodyPr/>
        <a:lstStyle/>
        <a:p>
          <a:endParaRPr lang="en-US"/>
        </a:p>
      </dgm:t>
    </dgm:pt>
    <dgm:pt modelId="{C6D1545A-487D-4147-9E0B-BE485B93CB4C}">
      <dgm:prSet/>
      <dgm:spPr/>
      <dgm:t>
        <a:bodyPr/>
        <a:lstStyle/>
        <a:p>
          <a:r>
            <a:rPr lang="cs-CZ" dirty="0"/>
            <a:t>V původních lokalitách</a:t>
          </a:r>
          <a:endParaRPr lang="en-US" dirty="0"/>
        </a:p>
      </dgm:t>
    </dgm:pt>
    <dgm:pt modelId="{5260085C-9498-4B83-9FE2-74F7E705955E}" type="parTrans" cxnId="{24F76D4B-1B1B-499E-9D53-5A8CF3F8CB11}">
      <dgm:prSet/>
      <dgm:spPr/>
      <dgm:t>
        <a:bodyPr/>
        <a:lstStyle/>
        <a:p>
          <a:endParaRPr lang="en-US"/>
        </a:p>
      </dgm:t>
    </dgm:pt>
    <dgm:pt modelId="{7AFDCBD6-390E-47E4-8AE2-27CF56CB7705}" type="sibTrans" cxnId="{24F76D4B-1B1B-499E-9D53-5A8CF3F8CB11}">
      <dgm:prSet/>
      <dgm:spPr/>
      <dgm:t>
        <a:bodyPr/>
        <a:lstStyle/>
        <a:p>
          <a:endParaRPr lang="en-US"/>
        </a:p>
      </dgm:t>
    </dgm:pt>
    <dgm:pt modelId="{2CC1E1DE-8FFF-4DDF-880B-6ED8A01E6E5C}">
      <dgm:prSet/>
      <dgm:spPr/>
      <dgm:t>
        <a:bodyPr/>
        <a:lstStyle/>
        <a:p>
          <a:r>
            <a:rPr lang="cs-CZ"/>
            <a:t>Přirozené říční systémy </a:t>
          </a:r>
          <a:endParaRPr lang="en-US"/>
        </a:p>
      </dgm:t>
    </dgm:pt>
    <dgm:pt modelId="{0E3A4670-CBAD-44BF-B6D6-6175BE6A1DDC}" type="parTrans" cxnId="{8345B547-7F78-4C36-B717-574560199C55}">
      <dgm:prSet/>
      <dgm:spPr/>
      <dgm:t>
        <a:bodyPr/>
        <a:lstStyle/>
        <a:p>
          <a:endParaRPr lang="en-US"/>
        </a:p>
      </dgm:t>
    </dgm:pt>
    <dgm:pt modelId="{DE31AE2E-EC8B-499E-AFB5-F9A787332D69}" type="sibTrans" cxnId="{8345B547-7F78-4C36-B717-574560199C55}">
      <dgm:prSet/>
      <dgm:spPr/>
      <dgm:t>
        <a:bodyPr/>
        <a:lstStyle/>
        <a:p>
          <a:endParaRPr lang="en-US"/>
        </a:p>
      </dgm:t>
    </dgm:pt>
    <dgm:pt modelId="{B471CCFB-A7CA-485E-B824-135255A9072A}">
      <dgm:prSet/>
      <dgm:spPr/>
      <dgm:t>
        <a:bodyPr/>
        <a:lstStyle/>
        <a:p>
          <a:r>
            <a:rPr lang="cs-CZ" dirty="0"/>
            <a:t>V umělém prostředí  - obhospodařovaném</a:t>
          </a:r>
          <a:endParaRPr lang="en-US" dirty="0"/>
        </a:p>
      </dgm:t>
    </dgm:pt>
    <dgm:pt modelId="{BF27D7C1-C555-4F3D-A518-01780D6BC995}" type="parTrans" cxnId="{16BB755B-4D14-47DD-8686-43012C9B66A0}">
      <dgm:prSet/>
      <dgm:spPr/>
      <dgm:t>
        <a:bodyPr/>
        <a:lstStyle/>
        <a:p>
          <a:endParaRPr lang="cs-CZ"/>
        </a:p>
      </dgm:t>
    </dgm:pt>
    <dgm:pt modelId="{7A01F263-341C-48AC-9D76-756F829BCAB4}" type="sibTrans" cxnId="{16BB755B-4D14-47DD-8686-43012C9B66A0}">
      <dgm:prSet/>
      <dgm:spPr/>
      <dgm:t>
        <a:bodyPr/>
        <a:lstStyle/>
        <a:p>
          <a:endParaRPr lang="cs-CZ"/>
        </a:p>
      </dgm:t>
    </dgm:pt>
    <dgm:pt modelId="{64E085EF-2E29-4FB9-99E2-1EAB66010311}">
      <dgm:prSet/>
      <dgm:spPr/>
      <dgm:t>
        <a:bodyPr/>
        <a:lstStyle/>
        <a:p>
          <a:r>
            <a:rPr lang="cs-CZ" dirty="0"/>
            <a:t>Rybníky</a:t>
          </a:r>
          <a:endParaRPr lang="en-US" dirty="0"/>
        </a:p>
      </dgm:t>
    </dgm:pt>
    <dgm:pt modelId="{97E750F7-1845-4D8C-A3A6-89D1B1F61AE0}" type="parTrans" cxnId="{9BECA8BA-D07A-4348-B8B5-F26730E45FBE}">
      <dgm:prSet/>
      <dgm:spPr/>
      <dgm:t>
        <a:bodyPr/>
        <a:lstStyle/>
        <a:p>
          <a:endParaRPr lang="cs-CZ"/>
        </a:p>
      </dgm:t>
    </dgm:pt>
    <dgm:pt modelId="{96927970-6AC7-4B8F-9EE4-D6D1AEBFD3F8}" type="sibTrans" cxnId="{9BECA8BA-D07A-4348-B8B5-F26730E45FBE}">
      <dgm:prSet/>
      <dgm:spPr/>
      <dgm:t>
        <a:bodyPr/>
        <a:lstStyle/>
        <a:p>
          <a:endParaRPr lang="cs-CZ"/>
        </a:p>
      </dgm:t>
    </dgm:pt>
    <dgm:pt modelId="{3EA5F84F-A4E4-4DB9-B6CA-5CE69E166AA8}">
      <dgm:prSet/>
      <dgm:spPr/>
      <dgm:t>
        <a:bodyPr/>
        <a:lstStyle/>
        <a:p>
          <a:r>
            <a:rPr lang="cs-CZ" dirty="0"/>
            <a:t>Nasazované rybářské revíry</a:t>
          </a:r>
          <a:endParaRPr lang="en-US" dirty="0"/>
        </a:p>
      </dgm:t>
    </dgm:pt>
    <dgm:pt modelId="{D405DE8E-7FCB-4A81-943A-4894EFC5ADBE}" type="parTrans" cxnId="{5485DBE8-C89A-4AE6-B855-E746EB1E5314}">
      <dgm:prSet/>
      <dgm:spPr/>
      <dgm:t>
        <a:bodyPr/>
        <a:lstStyle/>
        <a:p>
          <a:endParaRPr lang="cs-CZ"/>
        </a:p>
      </dgm:t>
    </dgm:pt>
    <dgm:pt modelId="{35B4B1FE-54E5-4BAE-BF70-8F2D119F9DEB}" type="sibTrans" cxnId="{5485DBE8-C89A-4AE6-B855-E746EB1E5314}">
      <dgm:prSet/>
      <dgm:spPr/>
      <dgm:t>
        <a:bodyPr/>
        <a:lstStyle/>
        <a:p>
          <a:endParaRPr lang="cs-CZ"/>
        </a:p>
      </dgm:t>
    </dgm:pt>
    <dgm:pt modelId="{1C95BD66-B937-4231-AC44-378B596F1DEB}">
      <dgm:prSet/>
      <dgm:spPr/>
      <dgm:t>
        <a:bodyPr/>
        <a:lstStyle/>
        <a:p>
          <a:r>
            <a:rPr lang="cs-CZ" dirty="0"/>
            <a:t>V </a:t>
          </a:r>
          <a:r>
            <a:rPr lang="cs-CZ" dirty="0" err="1"/>
            <a:t>indoor</a:t>
          </a:r>
          <a:r>
            <a:rPr lang="cs-CZ" dirty="0"/>
            <a:t> akváriích a nádržích</a:t>
          </a:r>
          <a:endParaRPr lang="en-US" dirty="0"/>
        </a:p>
      </dgm:t>
    </dgm:pt>
    <dgm:pt modelId="{1DDD73B7-731A-41CE-A903-D06863B5368D}" type="parTrans" cxnId="{871AC1C4-E9A0-4E3A-8A7F-22694AB7DC6A}">
      <dgm:prSet/>
      <dgm:spPr/>
      <dgm:t>
        <a:bodyPr/>
        <a:lstStyle/>
        <a:p>
          <a:endParaRPr lang="cs-CZ"/>
        </a:p>
      </dgm:t>
    </dgm:pt>
    <dgm:pt modelId="{B3DB12AE-ACC2-4AA6-B65F-3E3E6B96694A}" type="sibTrans" cxnId="{871AC1C4-E9A0-4E3A-8A7F-22694AB7DC6A}">
      <dgm:prSet/>
      <dgm:spPr/>
      <dgm:t>
        <a:bodyPr/>
        <a:lstStyle/>
        <a:p>
          <a:endParaRPr lang="cs-CZ"/>
        </a:p>
      </dgm:t>
    </dgm:pt>
    <dgm:pt modelId="{0DF1129C-BEBE-4D2B-AB5C-963B3316DA8F}">
      <dgm:prSet/>
      <dgm:spPr/>
      <dgm:t>
        <a:bodyPr/>
        <a:lstStyle/>
        <a:p>
          <a:r>
            <a:rPr lang="cs-CZ" dirty="0"/>
            <a:t>Antropogenní jezírka </a:t>
          </a:r>
          <a:endParaRPr lang="en-US" dirty="0"/>
        </a:p>
      </dgm:t>
    </dgm:pt>
    <dgm:pt modelId="{972E0E88-20A6-4D95-A141-C1568A116F88}" type="parTrans" cxnId="{F7754B71-8875-4DEE-9DD2-6A440794D448}">
      <dgm:prSet/>
      <dgm:spPr/>
      <dgm:t>
        <a:bodyPr/>
        <a:lstStyle/>
        <a:p>
          <a:endParaRPr lang="cs-CZ"/>
        </a:p>
      </dgm:t>
    </dgm:pt>
    <dgm:pt modelId="{7A314F3D-3A2E-42AE-9718-6002CB0AD904}" type="sibTrans" cxnId="{F7754B71-8875-4DEE-9DD2-6A440794D448}">
      <dgm:prSet/>
      <dgm:spPr/>
      <dgm:t>
        <a:bodyPr/>
        <a:lstStyle/>
        <a:p>
          <a:endParaRPr lang="cs-CZ"/>
        </a:p>
      </dgm:t>
    </dgm:pt>
    <dgm:pt modelId="{CE211345-1D2E-4C71-A910-5BC2D9BA8E65}">
      <dgm:prSet/>
      <dgm:spPr/>
      <dgm:t>
        <a:bodyPr/>
        <a:lstStyle/>
        <a:p>
          <a:r>
            <a:rPr lang="cs-CZ" dirty="0"/>
            <a:t>V zahradních jezírkách</a:t>
          </a:r>
          <a:endParaRPr lang="en-US" dirty="0"/>
        </a:p>
      </dgm:t>
    </dgm:pt>
    <dgm:pt modelId="{1A1338E5-68B0-4577-9ADC-4FC4DA025DAD}" type="parTrans" cxnId="{B1F0D6A4-86AE-48A2-9273-DFBB0F6E742C}">
      <dgm:prSet/>
      <dgm:spPr/>
      <dgm:t>
        <a:bodyPr/>
        <a:lstStyle/>
        <a:p>
          <a:endParaRPr lang="cs-CZ"/>
        </a:p>
      </dgm:t>
    </dgm:pt>
    <dgm:pt modelId="{8C6D56F5-05EE-42EA-A802-C72B66ADE38B}" type="sibTrans" cxnId="{B1F0D6A4-86AE-48A2-9273-DFBB0F6E742C}">
      <dgm:prSet/>
      <dgm:spPr/>
      <dgm:t>
        <a:bodyPr/>
        <a:lstStyle/>
        <a:p>
          <a:endParaRPr lang="cs-CZ"/>
        </a:p>
      </dgm:t>
    </dgm:pt>
    <dgm:pt modelId="{97ECB073-4AD6-4F4C-809B-D14CE2DAD213}" type="pres">
      <dgm:prSet presAssocID="{117D121A-F3CA-41D2-9ACD-7C2C8F0638FB}" presName="linear" presStyleCnt="0">
        <dgm:presLayoutVars>
          <dgm:dir/>
          <dgm:animLvl val="lvl"/>
          <dgm:resizeHandles val="exact"/>
        </dgm:presLayoutVars>
      </dgm:prSet>
      <dgm:spPr/>
    </dgm:pt>
    <dgm:pt modelId="{F6980597-72CF-4C0A-8DB8-F7E15587CE86}" type="pres">
      <dgm:prSet presAssocID="{B471CCFB-A7CA-485E-B824-135255A9072A}" presName="parentLin" presStyleCnt="0"/>
      <dgm:spPr/>
    </dgm:pt>
    <dgm:pt modelId="{57C67EC8-36BB-4F5E-A092-972ECC9A0A52}" type="pres">
      <dgm:prSet presAssocID="{B471CCFB-A7CA-485E-B824-135255A9072A}" presName="parentLeftMargin" presStyleLbl="node1" presStyleIdx="0" presStyleCnt="3"/>
      <dgm:spPr/>
    </dgm:pt>
    <dgm:pt modelId="{F51151C6-4C32-4219-921D-BD73E1457BDF}" type="pres">
      <dgm:prSet presAssocID="{B471CCFB-A7CA-485E-B824-135255A9072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C3478FB-2107-4B31-8625-FC6F38C2F734}" type="pres">
      <dgm:prSet presAssocID="{B471CCFB-A7CA-485E-B824-135255A9072A}" presName="negativeSpace" presStyleCnt="0"/>
      <dgm:spPr/>
    </dgm:pt>
    <dgm:pt modelId="{734E9681-709C-473A-9D68-176055FEDB74}" type="pres">
      <dgm:prSet presAssocID="{B471CCFB-A7CA-485E-B824-135255A9072A}" presName="childText" presStyleLbl="conFgAcc1" presStyleIdx="0" presStyleCnt="3">
        <dgm:presLayoutVars>
          <dgm:bulletEnabled val="1"/>
        </dgm:presLayoutVars>
      </dgm:prSet>
      <dgm:spPr/>
    </dgm:pt>
    <dgm:pt modelId="{F1529C3A-1C2A-4DC3-A732-70F0684AA798}" type="pres">
      <dgm:prSet presAssocID="{7A01F263-341C-48AC-9D76-756F829BCAB4}" presName="spaceBetweenRectangles" presStyleCnt="0"/>
      <dgm:spPr/>
    </dgm:pt>
    <dgm:pt modelId="{8286C2AF-782D-4D7E-A606-9543EA13EB18}" type="pres">
      <dgm:prSet presAssocID="{A5E0476D-66E5-4B76-AE11-57EA36B8464F}" presName="parentLin" presStyleCnt="0"/>
      <dgm:spPr/>
    </dgm:pt>
    <dgm:pt modelId="{85D92369-13D6-4260-90BE-58725C8FF52D}" type="pres">
      <dgm:prSet presAssocID="{A5E0476D-66E5-4B76-AE11-57EA36B8464F}" presName="parentLeftMargin" presStyleLbl="node1" presStyleIdx="0" presStyleCnt="3"/>
      <dgm:spPr/>
    </dgm:pt>
    <dgm:pt modelId="{5FCF0D0A-10A7-47D4-9A56-2090DA6F6D1D}" type="pres">
      <dgm:prSet presAssocID="{A5E0476D-66E5-4B76-AE11-57EA36B8464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DBE1796-A8BA-4069-9EEF-98E13AAD4105}" type="pres">
      <dgm:prSet presAssocID="{A5E0476D-66E5-4B76-AE11-57EA36B8464F}" presName="negativeSpace" presStyleCnt="0"/>
      <dgm:spPr/>
    </dgm:pt>
    <dgm:pt modelId="{874AB641-08AE-4559-A349-B81E2AB12F66}" type="pres">
      <dgm:prSet presAssocID="{A5E0476D-66E5-4B76-AE11-57EA36B8464F}" presName="childText" presStyleLbl="conFgAcc1" presStyleIdx="1" presStyleCnt="3" custLinFactNeighborX="15875" custLinFactNeighborY="-52507">
        <dgm:presLayoutVars>
          <dgm:bulletEnabled val="1"/>
        </dgm:presLayoutVars>
      </dgm:prSet>
      <dgm:spPr/>
    </dgm:pt>
    <dgm:pt modelId="{D11CCC45-40BE-4861-8D4D-B34762CBD578}" type="pres">
      <dgm:prSet presAssocID="{C8BA71BD-6225-469C-8129-31D2F63DD59F}" presName="spaceBetweenRectangles" presStyleCnt="0"/>
      <dgm:spPr/>
    </dgm:pt>
    <dgm:pt modelId="{12FC65F6-888B-44F8-9F1B-39E6BE69E4BC}" type="pres">
      <dgm:prSet presAssocID="{C6D1545A-487D-4147-9E0B-BE485B93CB4C}" presName="parentLin" presStyleCnt="0"/>
      <dgm:spPr/>
    </dgm:pt>
    <dgm:pt modelId="{98A25145-1325-4889-81DF-622C79861FCD}" type="pres">
      <dgm:prSet presAssocID="{C6D1545A-487D-4147-9E0B-BE485B93CB4C}" presName="parentLeftMargin" presStyleLbl="node1" presStyleIdx="1" presStyleCnt="3"/>
      <dgm:spPr/>
    </dgm:pt>
    <dgm:pt modelId="{57C6B1A0-4631-45C6-A59E-7BD317C1377A}" type="pres">
      <dgm:prSet presAssocID="{C6D1545A-487D-4147-9E0B-BE485B93CB4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1B27D86-E4AE-4DA3-8D98-2DB975DFBA56}" type="pres">
      <dgm:prSet presAssocID="{C6D1545A-487D-4147-9E0B-BE485B93CB4C}" presName="negativeSpace" presStyleCnt="0"/>
      <dgm:spPr/>
    </dgm:pt>
    <dgm:pt modelId="{0F705899-6FD1-4AA8-A81F-E65FDECB3B35}" type="pres">
      <dgm:prSet presAssocID="{C6D1545A-487D-4147-9E0B-BE485B93CB4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F50B305-7754-40E8-A99C-9D63AA070672}" type="presOf" srcId="{2CC1E1DE-8FFF-4DDF-880B-6ED8A01E6E5C}" destId="{0F705899-6FD1-4AA8-A81F-E65FDECB3B35}" srcOrd="0" destOrd="0" presId="urn:microsoft.com/office/officeart/2005/8/layout/list1"/>
    <dgm:cxn modelId="{9104140B-B718-4050-BA8E-DFE3DA9AA92A}" type="presOf" srcId="{CE211345-1D2E-4C71-A910-5BC2D9BA8E65}" destId="{734E9681-709C-473A-9D68-176055FEDB74}" srcOrd="0" destOrd="2" presId="urn:microsoft.com/office/officeart/2005/8/layout/list1"/>
    <dgm:cxn modelId="{7A79151C-4597-4D87-84DC-0C7532E77093}" type="presOf" srcId="{A5E0476D-66E5-4B76-AE11-57EA36B8464F}" destId="{5FCF0D0A-10A7-47D4-9A56-2090DA6F6D1D}" srcOrd="1" destOrd="0" presId="urn:microsoft.com/office/officeart/2005/8/layout/list1"/>
    <dgm:cxn modelId="{1D6E0428-999A-4757-979E-C41434795718}" srcId="{A5E0476D-66E5-4B76-AE11-57EA36B8464F}" destId="{E2323355-F7F8-4EA2-9E02-B06DF671AA82}" srcOrd="0" destOrd="0" parTransId="{0573C584-DEDC-4FD2-9A51-BF81E5C01024}" sibTransId="{04AFBD67-3B54-481D-BEEE-3D3F71DE0D5E}"/>
    <dgm:cxn modelId="{6E0D9B29-5204-46B5-8860-242603C7D91A}" type="presOf" srcId="{0DF1129C-BEBE-4D2B-AB5C-963B3316DA8F}" destId="{874AB641-08AE-4559-A349-B81E2AB12F66}" srcOrd="0" destOrd="3" presId="urn:microsoft.com/office/officeart/2005/8/layout/list1"/>
    <dgm:cxn modelId="{8E28BE2F-6FD9-4FF9-B56D-5A2ED9EC8A76}" type="presOf" srcId="{B471CCFB-A7CA-485E-B824-135255A9072A}" destId="{57C67EC8-36BB-4F5E-A092-972ECC9A0A52}" srcOrd="0" destOrd="0" presId="urn:microsoft.com/office/officeart/2005/8/layout/list1"/>
    <dgm:cxn modelId="{2BCA0A35-183D-4026-B050-4AE18A3C4F74}" type="presOf" srcId="{C6D1545A-487D-4147-9E0B-BE485B93CB4C}" destId="{98A25145-1325-4889-81DF-622C79861FCD}" srcOrd="0" destOrd="0" presId="urn:microsoft.com/office/officeart/2005/8/layout/list1"/>
    <dgm:cxn modelId="{16BB755B-4D14-47DD-8686-43012C9B66A0}" srcId="{117D121A-F3CA-41D2-9ACD-7C2C8F0638FB}" destId="{B471CCFB-A7CA-485E-B824-135255A9072A}" srcOrd="0" destOrd="0" parTransId="{BF27D7C1-C555-4F3D-A518-01780D6BC995}" sibTransId="{7A01F263-341C-48AC-9D76-756F829BCAB4}"/>
    <dgm:cxn modelId="{F14E7F5C-C2CD-4D68-9770-9FC87126F740}" type="presOf" srcId="{117D121A-F3CA-41D2-9ACD-7C2C8F0638FB}" destId="{97ECB073-4AD6-4F4C-809B-D14CE2DAD213}" srcOrd="0" destOrd="0" presId="urn:microsoft.com/office/officeart/2005/8/layout/list1"/>
    <dgm:cxn modelId="{E2A50067-EE2B-48A9-A051-5FFB6EE4E38F}" srcId="{117D121A-F3CA-41D2-9ACD-7C2C8F0638FB}" destId="{A5E0476D-66E5-4B76-AE11-57EA36B8464F}" srcOrd="1" destOrd="0" parTransId="{A6A00F15-45FC-45AA-A4CD-0BF6724E0D41}" sibTransId="{C8BA71BD-6225-469C-8129-31D2F63DD59F}"/>
    <dgm:cxn modelId="{8345B547-7F78-4C36-B717-574560199C55}" srcId="{C6D1545A-487D-4147-9E0B-BE485B93CB4C}" destId="{2CC1E1DE-8FFF-4DDF-880B-6ED8A01E6E5C}" srcOrd="0" destOrd="0" parTransId="{0E3A4670-CBAD-44BF-B6D6-6175BE6A1DDC}" sibTransId="{DE31AE2E-EC8B-499E-AFB5-F9A787332D69}"/>
    <dgm:cxn modelId="{0EEC136A-B094-4409-BF77-2C994090F9C9}" type="presOf" srcId="{64E085EF-2E29-4FB9-99E2-1EAB66010311}" destId="{734E9681-709C-473A-9D68-176055FEDB74}" srcOrd="0" destOrd="0" presId="urn:microsoft.com/office/officeart/2005/8/layout/list1"/>
    <dgm:cxn modelId="{24F76D4B-1B1B-499E-9D53-5A8CF3F8CB11}" srcId="{117D121A-F3CA-41D2-9ACD-7C2C8F0638FB}" destId="{C6D1545A-487D-4147-9E0B-BE485B93CB4C}" srcOrd="2" destOrd="0" parTransId="{5260085C-9498-4B83-9FE2-74F7E705955E}" sibTransId="{7AFDCBD6-390E-47E4-8AE2-27CF56CB7705}"/>
    <dgm:cxn modelId="{7B352251-25D5-44B7-B895-D760B97BC589}" type="presOf" srcId="{3EA5F84F-A4E4-4DB9-B6CA-5CE69E166AA8}" destId="{734E9681-709C-473A-9D68-176055FEDB74}" srcOrd="0" destOrd="1" presId="urn:microsoft.com/office/officeart/2005/8/layout/list1"/>
    <dgm:cxn modelId="{F7754B71-8875-4DEE-9DD2-6A440794D448}" srcId="{A5E0476D-66E5-4B76-AE11-57EA36B8464F}" destId="{0DF1129C-BEBE-4D2B-AB5C-963B3316DA8F}" srcOrd="3" destOrd="0" parTransId="{972E0E88-20A6-4D95-A141-C1568A116F88}" sibTransId="{7A314F3D-3A2E-42AE-9718-6002CB0AD904}"/>
    <dgm:cxn modelId="{2F320F78-90EC-42D3-B1FA-2E9078D632AB}" type="presOf" srcId="{9251BFEB-DDB1-4485-83CF-55F8C323355D}" destId="{874AB641-08AE-4559-A349-B81E2AB12F66}" srcOrd="0" destOrd="1" presId="urn:microsoft.com/office/officeart/2005/8/layout/list1"/>
    <dgm:cxn modelId="{C851607A-8276-49B6-84B1-B139ABABC170}" type="presOf" srcId="{B471CCFB-A7CA-485E-B824-135255A9072A}" destId="{F51151C6-4C32-4219-921D-BD73E1457BDF}" srcOrd="1" destOrd="0" presId="urn:microsoft.com/office/officeart/2005/8/layout/list1"/>
    <dgm:cxn modelId="{8A1AE79B-1E0B-4057-A8B2-0DE63F7F683B}" type="presOf" srcId="{A5E0476D-66E5-4B76-AE11-57EA36B8464F}" destId="{85D92369-13D6-4260-90BE-58725C8FF52D}" srcOrd="0" destOrd="0" presId="urn:microsoft.com/office/officeart/2005/8/layout/list1"/>
    <dgm:cxn modelId="{57AD6C9F-E75C-4E08-9CF5-48F9E34C062E}" type="presOf" srcId="{BD7CECCC-0139-4379-9236-D73776EA2EE8}" destId="{874AB641-08AE-4559-A349-B81E2AB12F66}" srcOrd="0" destOrd="2" presId="urn:microsoft.com/office/officeart/2005/8/layout/list1"/>
    <dgm:cxn modelId="{B1F0D6A4-86AE-48A2-9273-DFBB0F6E742C}" srcId="{B471CCFB-A7CA-485E-B824-135255A9072A}" destId="{CE211345-1D2E-4C71-A910-5BC2D9BA8E65}" srcOrd="2" destOrd="0" parTransId="{1A1338E5-68B0-4577-9ADC-4FC4DA025DAD}" sibTransId="{8C6D56F5-05EE-42EA-A802-C72B66ADE38B}"/>
    <dgm:cxn modelId="{922C15A7-5B36-4401-8A00-CCE4C11F4E68}" srcId="{A5E0476D-66E5-4B76-AE11-57EA36B8464F}" destId="{BD7CECCC-0139-4379-9236-D73776EA2EE8}" srcOrd="2" destOrd="0" parTransId="{5791C52A-FB97-4A57-A287-05E5669A9C44}" sibTransId="{AD191474-9819-48CA-9D34-86ED31B6E9A0}"/>
    <dgm:cxn modelId="{902F2AAB-712A-4CB8-83D6-A555BA287582}" type="presOf" srcId="{C6D1545A-487D-4147-9E0B-BE485B93CB4C}" destId="{57C6B1A0-4631-45C6-A59E-7BD317C1377A}" srcOrd="1" destOrd="0" presId="urn:microsoft.com/office/officeart/2005/8/layout/list1"/>
    <dgm:cxn modelId="{9BECA8BA-D07A-4348-B8B5-F26730E45FBE}" srcId="{B471CCFB-A7CA-485E-B824-135255A9072A}" destId="{64E085EF-2E29-4FB9-99E2-1EAB66010311}" srcOrd="0" destOrd="0" parTransId="{97E750F7-1845-4D8C-A3A6-89D1B1F61AE0}" sibTransId="{96927970-6AC7-4B8F-9EE4-D6D1AEBFD3F8}"/>
    <dgm:cxn modelId="{1F2AA2BD-A540-48D8-A0BD-FA16C1D886B2}" srcId="{A5E0476D-66E5-4B76-AE11-57EA36B8464F}" destId="{9251BFEB-DDB1-4485-83CF-55F8C323355D}" srcOrd="1" destOrd="0" parTransId="{B1E0A8DD-B31E-4DDF-B82E-F25C4C372CBD}" sibTransId="{D308FEEA-B97D-456C-AA61-D9C364AAC440}"/>
    <dgm:cxn modelId="{96E6E5BD-4061-43F2-8FFC-E8ACD63F3C6D}" type="presOf" srcId="{1C95BD66-B937-4231-AC44-378B596F1DEB}" destId="{734E9681-709C-473A-9D68-176055FEDB74}" srcOrd="0" destOrd="3" presId="urn:microsoft.com/office/officeart/2005/8/layout/list1"/>
    <dgm:cxn modelId="{871AC1C4-E9A0-4E3A-8A7F-22694AB7DC6A}" srcId="{B471CCFB-A7CA-485E-B824-135255A9072A}" destId="{1C95BD66-B937-4231-AC44-378B596F1DEB}" srcOrd="3" destOrd="0" parTransId="{1DDD73B7-731A-41CE-A903-D06863B5368D}" sibTransId="{B3DB12AE-ACC2-4AA6-B65F-3E3E6B96694A}"/>
    <dgm:cxn modelId="{B8EA75CD-8742-48AF-8964-C2CDCDBC41F0}" type="presOf" srcId="{E2323355-F7F8-4EA2-9E02-B06DF671AA82}" destId="{874AB641-08AE-4559-A349-B81E2AB12F66}" srcOrd="0" destOrd="0" presId="urn:microsoft.com/office/officeart/2005/8/layout/list1"/>
    <dgm:cxn modelId="{5485DBE8-C89A-4AE6-B855-E746EB1E5314}" srcId="{B471CCFB-A7CA-485E-B824-135255A9072A}" destId="{3EA5F84F-A4E4-4DB9-B6CA-5CE69E166AA8}" srcOrd="1" destOrd="0" parTransId="{D405DE8E-7FCB-4A81-943A-4894EFC5ADBE}" sibTransId="{35B4B1FE-54E5-4BAE-BF70-8F2D119F9DEB}"/>
    <dgm:cxn modelId="{F4D5AB1E-8424-4743-932F-0C252014F267}" type="presParOf" srcId="{97ECB073-4AD6-4F4C-809B-D14CE2DAD213}" destId="{F6980597-72CF-4C0A-8DB8-F7E15587CE86}" srcOrd="0" destOrd="0" presId="urn:microsoft.com/office/officeart/2005/8/layout/list1"/>
    <dgm:cxn modelId="{A9CD0A4E-725D-4629-8178-B6577C1C9B98}" type="presParOf" srcId="{F6980597-72CF-4C0A-8DB8-F7E15587CE86}" destId="{57C67EC8-36BB-4F5E-A092-972ECC9A0A52}" srcOrd="0" destOrd="0" presId="urn:microsoft.com/office/officeart/2005/8/layout/list1"/>
    <dgm:cxn modelId="{B46463DF-0438-41C8-9A1C-75B45C03FF26}" type="presParOf" srcId="{F6980597-72CF-4C0A-8DB8-F7E15587CE86}" destId="{F51151C6-4C32-4219-921D-BD73E1457BDF}" srcOrd="1" destOrd="0" presId="urn:microsoft.com/office/officeart/2005/8/layout/list1"/>
    <dgm:cxn modelId="{2939993C-7D81-4FFE-9409-C144C74C5D12}" type="presParOf" srcId="{97ECB073-4AD6-4F4C-809B-D14CE2DAD213}" destId="{5C3478FB-2107-4B31-8625-FC6F38C2F734}" srcOrd="1" destOrd="0" presId="urn:microsoft.com/office/officeart/2005/8/layout/list1"/>
    <dgm:cxn modelId="{793AFC12-82B5-4384-86C3-05E03943AE67}" type="presParOf" srcId="{97ECB073-4AD6-4F4C-809B-D14CE2DAD213}" destId="{734E9681-709C-473A-9D68-176055FEDB74}" srcOrd="2" destOrd="0" presId="urn:microsoft.com/office/officeart/2005/8/layout/list1"/>
    <dgm:cxn modelId="{AB0F40BE-1A0F-4725-A9CE-DC7528C7FE36}" type="presParOf" srcId="{97ECB073-4AD6-4F4C-809B-D14CE2DAD213}" destId="{F1529C3A-1C2A-4DC3-A732-70F0684AA798}" srcOrd="3" destOrd="0" presId="urn:microsoft.com/office/officeart/2005/8/layout/list1"/>
    <dgm:cxn modelId="{586932CA-2476-4B34-8D56-AD1AD2277F2C}" type="presParOf" srcId="{97ECB073-4AD6-4F4C-809B-D14CE2DAD213}" destId="{8286C2AF-782D-4D7E-A606-9543EA13EB18}" srcOrd="4" destOrd="0" presId="urn:microsoft.com/office/officeart/2005/8/layout/list1"/>
    <dgm:cxn modelId="{CD8F5745-7A10-4117-B952-AFFC59937DD4}" type="presParOf" srcId="{8286C2AF-782D-4D7E-A606-9543EA13EB18}" destId="{85D92369-13D6-4260-90BE-58725C8FF52D}" srcOrd="0" destOrd="0" presId="urn:microsoft.com/office/officeart/2005/8/layout/list1"/>
    <dgm:cxn modelId="{D73E177D-A32D-4D72-9573-0BEF26D3634F}" type="presParOf" srcId="{8286C2AF-782D-4D7E-A606-9543EA13EB18}" destId="{5FCF0D0A-10A7-47D4-9A56-2090DA6F6D1D}" srcOrd="1" destOrd="0" presId="urn:microsoft.com/office/officeart/2005/8/layout/list1"/>
    <dgm:cxn modelId="{674D9BE3-B11C-480D-A7D8-D6C5EA3D82D2}" type="presParOf" srcId="{97ECB073-4AD6-4F4C-809B-D14CE2DAD213}" destId="{2DBE1796-A8BA-4069-9EEF-98E13AAD4105}" srcOrd="5" destOrd="0" presId="urn:microsoft.com/office/officeart/2005/8/layout/list1"/>
    <dgm:cxn modelId="{4C7C0FBD-E59A-41F5-BFA3-C67907364783}" type="presParOf" srcId="{97ECB073-4AD6-4F4C-809B-D14CE2DAD213}" destId="{874AB641-08AE-4559-A349-B81E2AB12F66}" srcOrd="6" destOrd="0" presId="urn:microsoft.com/office/officeart/2005/8/layout/list1"/>
    <dgm:cxn modelId="{5D68DF23-1A64-4C43-8165-E9CD515C42D8}" type="presParOf" srcId="{97ECB073-4AD6-4F4C-809B-D14CE2DAD213}" destId="{D11CCC45-40BE-4861-8D4D-B34762CBD578}" srcOrd="7" destOrd="0" presId="urn:microsoft.com/office/officeart/2005/8/layout/list1"/>
    <dgm:cxn modelId="{F84D00CD-942D-4594-B122-E72D46F3D749}" type="presParOf" srcId="{97ECB073-4AD6-4F4C-809B-D14CE2DAD213}" destId="{12FC65F6-888B-44F8-9F1B-39E6BE69E4BC}" srcOrd="8" destOrd="0" presId="urn:microsoft.com/office/officeart/2005/8/layout/list1"/>
    <dgm:cxn modelId="{B975643E-EEE1-46EF-8E8C-98C97BA9A1EA}" type="presParOf" srcId="{12FC65F6-888B-44F8-9F1B-39E6BE69E4BC}" destId="{98A25145-1325-4889-81DF-622C79861FCD}" srcOrd="0" destOrd="0" presId="urn:microsoft.com/office/officeart/2005/8/layout/list1"/>
    <dgm:cxn modelId="{7488697B-A874-481E-BA2C-D5199E01179F}" type="presParOf" srcId="{12FC65F6-888B-44F8-9F1B-39E6BE69E4BC}" destId="{57C6B1A0-4631-45C6-A59E-7BD317C1377A}" srcOrd="1" destOrd="0" presId="urn:microsoft.com/office/officeart/2005/8/layout/list1"/>
    <dgm:cxn modelId="{C9A0E325-0876-490C-8823-7F5EF2ABE089}" type="presParOf" srcId="{97ECB073-4AD6-4F4C-809B-D14CE2DAD213}" destId="{71B27D86-E4AE-4DA3-8D98-2DB975DFBA56}" srcOrd="9" destOrd="0" presId="urn:microsoft.com/office/officeart/2005/8/layout/list1"/>
    <dgm:cxn modelId="{D8D54CF9-0288-4D81-A0F1-BE3794B7CA4E}" type="presParOf" srcId="{97ECB073-4AD6-4F4C-809B-D14CE2DAD213}" destId="{0F705899-6FD1-4AA8-A81F-E65FDECB3B3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E9681-709C-473A-9D68-176055FEDB74}">
      <dsp:nvSpPr>
        <dsp:cNvPr id="0" name=""/>
        <dsp:cNvSpPr/>
      </dsp:nvSpPr>
      <dsp:spPr>
        <a:xfrm>
          <a:off x="0" y="294781"/>
          <a:ext cx="10515600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Rybníky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Nasazované rybářské revíry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V zahradních jezírkách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V </a:t>
          </a:r>
          <a:r>
            <a:rPr lang="cs-CZ" sz="1500" kern="1200" dirty="0" err="1"/>
            <a:t>indoor</a:t>
          </a:r>
          <a:r>
            <a:rPr lang="cs-CZ" sz="1500" kern="1200" dirty="0"/>
            <a:t> akváriích a nádržích</a:t>
          </a:r>
          <a:endParaRPr lang="en-US" sz="1500" kern="1200" dirty="0"/>
        </a:p>
      </dsp:txBody>
      <dsp:txXfrm>
        <a:off x="0" y="294781"/>
        <a:ext cx="10515600" cy="1370250"/>
      </dsp:txXfrm>
    </dsp:sp>
    <dsp:sp modelId="{F51151C6-4C32-4219-921D-BD73E1457BDF}">
      <dsp:nvSpPr>
        <dsp:cNvPr id="0" name=""/>
        <dsp:cNvSpPr/>
      </dsp:nvSpPr>
      <dsp:spPr>
        <a:xfrm>
          <a:off x="525780" y="73381"/>
          <a:ext cx="736092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V umělém prostředí  - obhospodařovaném</a:t>
          </a:r>
          <a:endParaRPr lang="en-US" sz="1500" kern="1200" dirty="0"/>
        </a:p>
      </dsp:txBody>
      <dsp:txXfrm>
        <a:off x="547396" y="94997"/>
        <a:ext cx="7317688" cy="399568"/>
      </dsp:txXfrm>
    </dsp:sp>
    <dsp:sp modelId="{874AB641-08AE-4559-A349-B81E2AB12F66}">
      <dsp:nvSpPr>
        <dsp:cNvPr id="0" name=""/>
        <dsp:cNvSpPr/>
      </dsp:nvSpPr>
      <dsp:spPr>
        <a:xfrm>
          <a:off x="0" y="1924900"/>
          <a:ext cx="10515600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Rybníky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Lomy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Koupaliště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Antropogenní jezírka </a:t>
          </a:r>
          <a:endParaRPr lang="en-US" sz="1500" kern="1200" dirty="0"/>
        </a:p>
      </dsp:txBody>
      <dsp:txXfrm>
        <a:off x="0" y="1924900"/>
        <a:ext cx="10515600" cy="1370250"/>
      </dsp:txXfrm>
    </dsp:sp>
    <dsp:sp modelId="{5FCF0D0A-10A7-47D4-9A56-2090DA6F6D1D}">
      <dsp:nvSpPr>
        <dsp:cNvPr id="0" name=""/>
        <dsp:cNvSpPr/>
      </dsp:nvSpPr>
      <dsp:spPr>
        <a:xfrm>
          <a:off x="525780" y="1746031"/>
          <a:ext cx="736092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V umělém prostředí - neobhospodařovaném</a:t>
          </a:r>
          <a:endParaRPr lang="en-US" sz="1500" kern="1200" dirty="0"/>
        </a:p>
      </dsp:txBody>
      <dsp:txXfrm>
        <a:off x="547396" y="1767647"/>
        <a:ext cx="7317688" cy="399568"/>
      </dsp:txXfrm>
    </dsp:sp>
    <dsp:sp modelId="{0F705899-6FD1-4AA8-A81F-E65FDECB3B35}">
      <dsp:nvSpPr>
        <dsp:cNvPr id="0" name=""/>
        <dsp:cNvSpPr/>
      </dsp:nvSpPr>
      <dsp:spPr>
        <a:xfrm>
          <a:off x="0" y="3640081"/>
          <a:ext cx="1051560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Přirozené říční systémy </a:t>
          </a:r>
          <a:endParaRPr lang="en-US" sz="1500" kern="1200"/>
        </a:p>
      </dsp:txBody>
      <dsp:txXfrm>
        <a:off x="0" y="3640081"/>
        <a:ext cx="10515600" cy="637875"/>
      </dsp:txXfrm>
    </dsp:sp>
    <dsp:sp modelId="{57C6B1A0-4631-45C6-A59E-7BD317C1377A}">
      <dsp:nvSpPr>
        <dsp:cNvPr id="0" name=""/>
        <dsp:cNvSpPr/>
      </dsp:nvSpPr>
      <dsp:spPr>
        <a:xfrm>
          <a:off x="525780" y="3418681"/>
          <a:ext cx="736092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V původních lokalitách</a:t>
          </a:r>
          <a:endParaRPr lang="en-US" sz="1500" kern="1200" dirty="0"/>
        </a:p>
      </dsp:txBody>
      <dsp:txXfrm>
        <a:off x="547396" y="3440297"/>
        <a:ext cx="7317688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403C6-C29A-406C-A2D7-66B64FB0A36B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1390D-DFF4-4844-ADB9-D8ECBE461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470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Fylogeografické</a:t>
            </a:r>
            <a:r>
              <a:rPr lang="cs-CZ" dirty="0"/>
              <a:t> studie odhalily, že současné rozšíření evropských taxonů a jejich genetická diverzita byly do značné míry formovány glaciálními cykly pleistocénu, a zejména změnami areálu během rekolonizace z glaciálních refugií (</a:t>
            </a:r>
            <a:r>
              <a:rPr lang="cs-CZ" dirty="0" err="1"/>
              <a:t>Hewitt</a:t>
            </a:r>
            <a:r>
              <a:rPr lang="cs-CZ" dirty="0"/>
              <a:t> 1999). U sladkovodních ryb je dynamika rekolonizace úzce spjata s historií říčních odvodňovacích systémů.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1390D-DFF4-4844-ADB9-D8ECBE46120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601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Během období tání ledovců však mohou vznikat efemerní řeky a </a:t>
            </a:r>
            <a:r>
              <a:rPr lang="cs-CZ" dirty="0" err="1"/>
              <a:t>periglaciální</a:t>
            </a:r>
            <a:r>
              <a:rPr lang="cs-CZ" dirty="0"/>
              <a:t> jezera, která poskytovala příležitosti ke kolonizaci jinak izolovaných povodí. Tyto procesy vedly v Evropě ke komplikovaným scénářům rekolonizace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1390D-DFF4-4844-ADB9-D8ECBE46120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779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Zajímavostí je nalezení</a:t>
            </a:r>
            <a:r>
              <a:rPr lang="cs-CZ" baseline="0" dirty="0"/>
              <a:t> 3n </a:t>
            </a:r>
            <a:r>
              <a:rPr lang="cs-CZ" dirty="0"/>
              <a:t>jedinců C. auratus v JV Evropě, což dáváme do souvislostí s historickými úzkými</a:t>
            </a:r>
            <a:r>
              <a:rPr lang="cs-CZ" baseline="0" dirty="0"/>
              <a:t> vazbami mezi Albánií a Čínou v éře </a:t>
            </a:r>
            <a:r>
              <a:rPr lang="cs-CZ" baseline="0" dirty="0" err="1"/>
              <a:t>Mao</a:t>
            </a:r>
            <a:r>
              <a:rPr lang="cs-CZ" baseline="0" dirty="0"/>
              <a:t> C </a:t>
            </a:r>
            <a:r>
              <a:rPr lang="cs-CZ" baseline="0" dirty="0" err="1"/>
              <a:t>Tungna</a:t>
            </a:r>
            <a:r>
              <a:rPr lang="cs-CZ" dirty="0"/>
              <a:t> a Hodži. Kdy podle historických zdrojů bylo do Albánie dovezeno několik čínských druhů ryb jako například </a:t>
            </a:r>
            <a:r>
              <a:rPr lang="cs-CZ" dirty="0" err="1"/>
              <a:t>Megalobrama</a:t>
            </a:r>
            <a:r>
              <a:rPr lang="cs-CZ" dirty="0"/>
              <a:t>,</a:t>
            </a:r>
            <a:r>
              <a:rPr lang="cs-CZ" baseline="0" dirty="0"/>
              <a:t> ale zřejmě i akvakulturní forma 3n karase zlatého.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50372-D5E2-4133-8411-97C7EAB166C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4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50372-D5E2-4133-8411-97C7EAB166CD}" type="slidenum">
              <a:rPr lang="cs-CZ" smtClean="0"/>
              <a:pPr/>
              <a:t>27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985FF-0DFD-34A5-2336-64F42375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51460A-4E06-238B-4A4B-B9CD0F59B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116121-B56E-45F8-9E48-52D2EB9F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CD9A4A-A2F2-5F4B-0187-CB13467F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6ED036-CC22-955B-6DE8-9AB7778D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3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6C971-876E-D4B2-A496-21A64195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EDC53E-8013-0C55-4E79-C0E9E8EB4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464B21-685D-72E0-A891-93C11979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954980-4306-53AB-9093-9BD8D63A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1634BB-1DE5-7F67-7170-D8486173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31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77957AA-0E91-F847-842F-13BC9F4D5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BFA1D4-D245-64D0-C0F0-E46AE7E33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206F57-3B2A-3CF7-8BEA-F6E65DD4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AD7E71-12E3-BEAF-D6AC-27E4ADE5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A630EE-2909-7BED-9BC6-18E0F563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11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8D1CF-FED3-B21E-2F4F-FBEECC50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51400-DEE6-FB28-A1F6-5C7C74F59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5D4ED2-FE3E-5697-B316-77585CAA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C3320D-950F-57C1-A5DF-F98B647B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3911D1-2D87-BC9F-ED6B-4874F91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96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E930B-0C3F-B43F-18C6-93419D17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325018-39D3-265D-E282-8378E4D3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1987F-E855-86D5-7D51-BB5B2433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E132D2-382D-AD96-0373-536EE698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88FB86-F2C0-60F4-003C-30D2AF94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03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DD9DF-03CE-3037-FA92-B194D4AC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F25360-D227-DB47-ACF9-26841AB2C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5DA46E-A70C-ACB7-0376-B51346E38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C2601C-809C-F7E2-6F4C-ED08A5E1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C1EB2-DBCF-676D-39E3-DC08D736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E8BF89-E233-3BE1-358C-8CEF3805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74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0A0C0-70C6-C6B3-05EA-91C92EE5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9FDFA9-AC66-516D-C8F4-FD3A6F27C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167A7A-B1DF-CE83-6B88-13BC370F5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974F895-347E-38C1-321B-90DFFCC6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29A108-8307-62BD-9D0C-E8B74DFFF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D9FF0CB-8036-DE78-3199-25CE032E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FFBA75C-D255-2DC2-2C8C-21343C3A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60933B-8EBB-23EA-6984-0D37DF31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05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A7D5E-61FC-AB67-586A-2478F4C00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480F65-8DD8-055E-EDBC-2F0F9735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45E2F0C-1856-6707-7DF2-779CF03E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D10B31-BDD3-3AD9-7EFB-D07A16E2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97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21080D-E0A2-EA2B-EF3A-4CF3CBE7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E9A386C-7CE1-2BE6-2073-8D944D6E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7DB3D4-6B0F-7A90-84E0-817AAF15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73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3B4EF-EC5D-17A8-E581-166AB831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0EB16D-18B3-6F71-8EEF-0AB0ED4E8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26F335-1D07-43FF-7D72-3F870D618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5A3A45-3FB8-DA38-5EF5-AD98321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F95DF4-F5C2-80E9-636E-C61FD96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E292E3-7F85-CB7D-6524-A6983F0B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0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083DD-DF0A-34A8-6ABE-4C5CE1EC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8B3E85-E49A-1ADD-A283-E2A7E0849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BF9D0A-FA41-D1B9-8FD7-E95549E1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A72418-CDAF-5F3A-640C-E5B5580D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7D8F29-4998-8F65-DD34-F58BC665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284F24-2097-6698-33A8-156D23F9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48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1B98679-03E6-5D46-CE13-EB8818E0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29C30-4EE6-C1E0-C935-65FBAB6BB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0E6B6C-1012-BEA1-E7FB-C0D526833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B23A00-7674-7D90-BA31-87E6BAA25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D7F8BF-FB2F-6E0F-F861-2DDFC027B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19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gif"/><Relationship Id="rId11" Type="http://schemas.openxmlformats.org/officeDocument/2006/relationships/image" Target="../media/image29.jpeg"/><Relationship Id="rId5" Type="http://schemas.openxmlformats.org/officeDocument/2006/relationships/image" Target="../media/image48.jpeg"/><Relationship Id="rId10" Type="http://schemas.openxmlformats.org/officeDocument/2006/relationships/image" Target="../media/image52.gif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microsoft.com/office/2007/relationships/hdphoto" Target="../media/hdphoto1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emf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5.jpeg"/><Relationship Id="rId11" Type="http://schemas.openxmlformats.org/officeDocument/2006/relationships/image" Target="../media/image29.jpeg"/><Relationship Id="rId5" Type="http://schemas.openxmlformats.org/officeDocument/2006/relationships/image" Target="../media/image22.jpeg"/><Relationship Id="rId10" Type="http://schemas.openxmlformats.org/officeDocument/2006/relationships/image" Target="../media/image23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67F94-D1B3-49A8-E807-2F6E6B24B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B5A16B-C7F7-7DBA-29BD-81CAAB21B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95"/>
            <a:ext cx="12192000" cy="217481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6146D04-B94D-2319-6BF2-2745EC5C9FF4}"/>
              </a:ext>
            </a:extLst>
          </p:cNvPr>
          <p:cNvSpPr/>
          <p:nvPr/>
        </p:nvSpPr>
        <p:spPr>
          <a:xfrm>
            <a:off x="53477" y="6454998"/>
            <a:ext cx="120602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/>
            <a:r>
              <a:rPr lang="cs-CZ" sz="100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A1076CB-A63D-D082-7EB2-60268F262817}"/>
              </a:ext>
            </a:extLst>
          </p:cNvPr>
          <p:cNvSpPr txBox="1"/>
          <p:nvPr/>
        </p:nvSpPr>
        <p:spPr>
          <a:xfrm>
            <a:off x="176166" y="3065960"/>
            <a:ext cx="11836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B050"/>
                </a:solidFill>
              </a:rPr>
              <a:t>Dlouhá historie, nejistá budoucnost:</a:t>
            </a:r>
          </a:p>
          <a:p>
            <a:pPr algn="ctr"/>
            <a:r>
              <a:rPr lang="cs-CZ" sz="3600" b="1" dirty="0">
                <a:solidFill>
                  <a:srgbClr val="00B050"/>
                </a:solidFill>
              </a:rPr>
              <a:t>karas obecný v mnoha ohroženích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6C037F6-25E7-73EF-D562-7873808779F7}"/>
              </a:ext>
            </a:extLst>
          </p:cNvPr>
          <p:cNvSpPr txBox="1"/>
          <p:nvPr/>
        </p:nvSpPr>
        <p:spPr>
          <a:xfrm>
            <a:off x="176167" y="4898979"/>
            <a:ext cx="1111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Lukáš Kalous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4B9D45C-F391-9839-F087-6EE9A62170BF}"/>
              </a:ext>
            </a:extLst>
          </p:cNvPr>
          <p:cNvSpPr txBox="1"/>
          <p:nvPr/>
        </p:nvSpPr>
        <p:spPr>
          <a:xfrm>
            <a:off x="176166" y="5968220"/>
            <a:ext cx="1183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Konference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RAGO – Sympozium KARAS – Vodňany 22. 3. 2024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8D530B-5FED-8276-4331-B8944FC20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27886" r="14445" b="27019"/>
          <a:stretch/>
        </p:blipFill>
        <p:spPr bwMode="auto">
          <a:xfrm>
            <a:off x="6604000" y="4750761"/>
            <a:ext cx="2019299" cy="66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266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1FFE2F-214B-4678-BB37-806D67031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27886" r="14445" b="27019"/>
          <a:stretch/>
        </p:blipFill>
        <p:spPr bwMode="auto">
          <a:xfrm>
            <a:off x="9829800" y="157730"/>
            <a:ext cx="2197100" cy="7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8C4A84-C0CF-AF18-203C-46AD7C0E4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6" y="1304123"/>
            <a:ext cx="6482270" cy="1638317"/>
          </a:xfrm>
        </p:spPr>
        <p:txBody>
          <a:bodyPr>
            <a:normAutofit/>
          </a:bodyPr>
          <a:lstStyle/>
          <a:p>
            <a:r>
              <a:rPr lang="cs-CZ" dirty="0"/>
              <a:t>v průběhu poloviny až pozdního pleistocénu překročili hranici povodí Dunaje do severních povodí, např. do povodí Rýna, </a:t>
            </a:r>
            <a:r>
              <a:rPr lang="cs-CZ" dirty="0" err="1"/>
              <a:t>Róny</a:t>
            </a:r>
            <a:r>
              <a:rPr lang="cs-CZ" dirty="0"/>
              <a:t> a Labe.</a:t>
            </a:r>
          </a:p>
        </p:txBody>
      </p:sp>
      <p:pic>
        <p:nvPicPr>
          <p:cNvPr id="3076" name="Picture 4" descr="Okoun říční - Atlas ryb - Český rybářský svaz - MO Bechyně">
            <a:extLst>
              <a:ext uri="{FF2B5EF4-FFF2-40B4-BE49-F238E27FC236}">
                <a16:creationId xmlns:a16="http://schemas.microsoft.com/office/drawing/2014/main" id="{92163B5E-69A9-E638-73BA-798A54E75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6" b="89330" l="6170" r="94859">
                        <a14:foregroundMark x1="11311" y1="57816" x2="11311" y2="57816"/>
                        <a14:foregroundMark x1="6170" y1="56824" x2="6170" y2="56824"/>
                        <a14:foregroundMark x1="6684" y1="56824" x2="8483" y2="56079"/>
                        <a14:foregroundMark x1="10411" y1="50620" x2="31877" y2="45161"/>
                        <a14:foregroundMark x1="31877" y1="45161" x2="35347" y2="45161"/>
                        <a14:foregroundMark x1="91645" y1="39950" x2="87532" y2="64764"/>
                        <a14:foregroundMark x1="87532" y1="38213" x2="67609" y2="61042"/>
                        <a14:foregroundMark x1="67609" y1="61042" x2="41645" y2="73449"/>
                        <a14:foregroundMark x1="41645" y1="73449" x2="31620" y2="63027"/>
                        <a14:foregroundMark x1="83290" y1="47146" x2="79692" y2="73697"/>
                        <a14:foregroundMark x1="90746" y1="42680" x2="90231" y2="60546"/>
                        <a14:foregroundMark x1="94859" y1="57816" x2="87018" y2="54094"/>
                        <a14:foregroundMark x1="71851" y1="67494" x2="72751" y2="59553"/>
                        <a14:foregroundMark x1="73650" y1="71960" x2="79177" y2="71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67" y="2533899"/>
            <a:ext cx="2414624" cy="12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elestes souffia - Wikipedia">
            <a:extLst>
              <a:ext uri="{FF2B5EF4-FFF2-40B4-BE49-F238E27FC236}">
                <a16:creationId xmlns:a16="http://schemas.microsoft.com/office/drawing/2014/main" id="{CF89060A-DE32-7074-241E-47E526799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8" b="89420" l="3000" r="98000">
                        <a14:foregroundMark x1="96600" y1="42321" x2="94200" y2="41638"/>
                        <a14:foregroundMark x1="15000" y1="38567" x2="3000" y2="43345"/>
                        <a14:foregroundMark x1="47000" y1="51877" x2="49400" y2="74744"/>
                        <a14:foregroundMark x1="96200" y1="51195" x2="92400" y2="49488"/>
                        <a14:foregroundMark x1="87400" y1="55973" x2="98000" y2="39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81" y="4057105"/>
            <a:ext cx="2405951" cy="14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arma obecná">
            <a:extLst>
              <a:ext uri="{FF2B5EF4-FFF2-40B4-BE49-F238E27FC236}">
                <a16:creationId xmlns:a16="http://schemas.microsoft.com/office/drawing/2014/main" id="{90B477E3-3E5D-5C6B-7BD6-8EFCFD35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84" b="91512" l="337" r="94613">
                        <a14:foregroundMark x1="91807" y1="37931" x2="94725" y2="86207"/>
                        <a14:foregroundMark x1="94725" y1="86207" x2="93154" y2="80371"/>
                        <a14:foregroundMark x1="89001" y1="61804" x2="63636" y2="91777"/>
                        <a14:foregroundMark x1="63636" y1="91777" x2="44669" y2="79310"/>
                        <a14:foregroundMark x1="17845" y1="71618" x2="13692" y2="59682"/>
                        <a14:foregroundMark x1="4489" y1="67374" x2="1235" y2="76127"/>
                        <a14:foregroundMark x1="5387" y1="58621" x2="337" y2="59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29" y="4057105"/>
            <a:ext cx="2414624" cy="102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lotice obecná">
            <a:extLst>
              <a:ext uri="{FF2B5EF4-FFF2-40B4-BE49-F238E27FC236}">
                <a16:creationId xmlns:a16="http://schemas.microsoft.com/office/drawing/2014/main" id="{CA3C9295-239F-9E58-3ADB-82FD20F5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1" b="89376" l="777" r="97539">
                        <a14:foregroundMark x1="47539" y1="16859" x2="50907" y2="17783"/>
                        <a14:foregroundMark x1="93653" y1="33949" x2="97280" y2="82217"/>
                        <a14:foregroundMark x1="97280" y1="82217" x2="73834" y2="61894"/>
                        <a14:foregroundMark x1="73834" y1="61894" x2="7902" y2="54734"/>
                        <a14:foregroundMark x1="7902" y1="54734" x2="17098" y2="49885"/>
                        <a14:foregroundMark x1="97539" y1="32794" x2="93653" y2="28868"/>
                        <a14:foregroundMark x1="23834" y1="48037" x2="777" y2="70901"/>
                        <a14:foregroundMark x1="777" y1="70901" x2="9845" y2="40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475" y="5233051"/>
            <a:ext cx="1981311" cy="11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3940246-B447-D578-9661-78744DE03418}"/>
              </a:ext>
            </a:extLst>
          </p:cNvPr>
          <p:cNvSpPr txBox="1"/>
          <p:nvPr/>
        </p:nvSpPr>
        <p:spPr>
          <a:xfrm>
            <a:off x="9127939" y="6463697"/>
            <a:ext cx="306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Credit</a:t>
            </a:r>
            <a:r>
              <a:rPr lang="cs-CZ" dirty="0"/>
              <a:t>: ČRS; </a:t>
            </a:r>
            <a:r>
              <a:rPr lang="cs-CZ" dirty="0" err="1"/>
              <a:t>Zsoldos</a:t>
            </a:r>
            <a:r>
              <a:rPr lang="cs-CZ" dirty="0"/>
              <a:t> </a:t>
            </a:r>
            <a:r>
              <a:rPr lang="cs-CZ" dirty="0" err="1"/>
              <a:t>Márton</a:t>
            </a:r>
            <a:r>
              <a:rPr lang="cs-CZ" dirty="0"/>
              <a:t> </a:t>
            </a: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7E971855-247A-F5B5-F61F-5FB5D60D7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91" y="1263567"/>
            <a:ext cx="5295253" cy="52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Jelec tloušť - Atlas ryb | Najdirevír.cz">
            <a:extLst>
              <a:ext uri="{FF2B5EF4-FFF2-40B4-BE49-F238E27FC236}">
                <a16:creationId xmlns:a16="http://schemas.microsoft.com/office/drawing/2014/main" id="{600A1E9F-01FA-C8B3-D002-10283283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2" b="89941" l="3600" r="97600">
                        <a14:foregroundMark x1="3600" y1="48323" x2="4500" y2="74162"/>
                        <a14:foregroundMark x1="94500" y1="32150" x2="96700" y2="14398"/>
                        <a14:foregroundMark x1="97600" y1="33136" x2="96300" y2="7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67624"/>
            <a:ext cx="2466989" cy="12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986DE86-2896-D1AE-C257-E61F4E44D7BB}"/>
              </a:ext>
            </a:extLst>
          </p:cNvPr>
          <p:cNvSpPr txBox="1"/>
          <p:nvPr/>
        </p:nvSpPr>
        <p:spPr>
          <a:xfrm>
            <a:off x="104544" y="6433641"/>
            <a:ext cx="6742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Hänfling</a:t>
            </a:r>
            <a:r>
              <a:rPr lang="cs-CZ" dirty="0"/>
              <a:t> et al. 2005; </a:t>
            </a:r>
            <a:r>
              <a:rPr lang="cs-CZ" dirty="0" err="1"/>
              <a:t>Jeffries</a:t>
            </a:r>
            <a:r>
              <a:rPr lang="cs-CZ" dirty="0"/>
              <a:t> et al. 2016; </a:t>
            </a:r>
            <a:r>
              <a:rPr lang="cs-CZ" dirty="0" err="1"/>
              <a:t>Holopainen</a:t>
            </a:r>
            <a:r>
              <a:rPr lang="cs-CZ" dirty="0"/>
              <a:t> et al. 1997).</a:t>
            </a:r>
          </a:p>
        </p:txBody>
      </p:sp>
    </p:spTree>
    <p:extLst>
      <p:ext uri="{BB962C8B-B14F-4D97-AF65-F5344CB8AC3E}">
        <p14:creationId xmlns:p14="http://schemas.microsoft.com/office/powerpoint/2010/main" val="1423278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EE14FCB-0E9F-2712-E9EF-5FAC386CE6BD}"/>
              </a:ext>
            </a:extLst>
          </p:cNvPr>
          <p:cNvSpPr txBox="1"/>
          <p:nvPr/>
        </p:nvSpPr>
        <p:spPr>
          <a:xfrm>
            <a:off x="7869953" y="6503334"/>
            <a:ext cx="45221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Jeffries</a:t>
            </a:r>
            <a:r>
              <a:rPr lang="cs-CZ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et al.(2016) </a:t>
            </a:r>
            <a:r>
              <a:rPr lang="cs-CZ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Molecular</a:t>
            </a:r>
            <a:r>
              <a:rPr lang="cs-CZ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ecology</a:t>
            </a:r>
            <a:r>
              <a:rPr lang="cs-CZ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cs-CZ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25</a:t>
            </a:r>
            <a:r>
              <a:rPr lang="cs-CZ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(13), 2997-3018.</a:t>
            </a:r>
            <a:endParaRPr lang="cs-CZ" sz="1200" dirty="0"/>
          </a:p>
        </p:txBody>
      </p:sp>
      <p:pic>
        <p:nvPicPr>
          <p:cNvPr id="3074" name="Picture 2" descr="Details are in the caption following the image">
            <a:extLst>
              <a:ext uri="{FF2B5EF4-FFF2-40B4-BE49-F238E27FC236}">
                <a16:creationId xmlns:a16="http://schemas.microsoft.com/office/drawing/2014/main" id="{6C30664A-8848-6476-5174-A79AA9296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2663" r="32322" b="1960"/>
          <a:stretch/>
        </p:blipFill>
        <p:spPr bwMode="auto">
          <a:xfrm>
            <a:off x="317500" y="140397"/>
            <a:ext cx="5393453" cy="497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tails are in the caption following the image">
            <a:extLst>
              <a:ext uri="{FF2B5EF4-FFF2-40B4-BE49-F238E27FC236}">
                <a16:creationId xmlns:a16="http://schemas.microsoft.com/office/drawing/2014/main" id="{8282F386-A86F-C94A-A201-4F664BA91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083" y="140397"/>
            <a:ext cx="4294217" cy="578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carassius">
            <a:extLst>
              <a:ext uri="{FF2B5EF4-FFF2-40B4-BE49-F238E27FC236}">
                <a16:creationId xmlns:a16="http://schemas.microsoft.com/office/drawing/2014/main" id="{C289A4FC-3FCB-09E7-7CBC-99638E113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36" y="5220171"/>
            <a:ext cx="2346364" cy="1402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110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1FFE2F-214B-4678-BB37-806D67031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27886" r="14445" b="27019"/>
          <a:stretch/>
        </p:blipFill>
        <p:spPr bwMode="auto">
          <a:xfrm>
            <a:off x="9829800" y="157730"/>
            <a:ext cx="2197100" cy="7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upload.wikimedia.org/wikipedia/commons/b/bc/Chronology_of_arrival_times_of_the_Neolithic_transition_in_Europ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166" y="1128911"/>
            <a:ext cx="8156460" cy="567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capnbob.us/blog/wp-images/0610/timel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1" y="4626694"/>
            <a:ext cx="3971289" cy="217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ACE9F26-F1FB-68E7-D48F-596962E5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8" y="1128911"/>
            <a:ext cx="3725919" cy="209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8A0AEB8-53A1-56F9-7192-F0FD5B8F4A1B}"/>
              </a:ext>
            </a:extLst>
          </p:cNvPr>
          <p:cNvSpPr txBox="1"/>
          <p:nvPr/>
        </p:nvSpPr>
        <p:spPr>
          <a:xfrm>
            <a:off x="35821" y="3371719"/>
            <a:ext cx="202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Credit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ONION</a:t>
            </a:r>
          </a:p>
        </p:txBody>
      </p:sp>
    </p:spTree>
    <p:extLst>
      <p:ext uri="{BB962C8B-B14F-4D97-AF65-F5344CB8AC3E}">
        <p14:creationId xmlns:p14="http://schemas.microsoft.com/office/powerpoint/2010/main" val="2381144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1FFE2F-214B-4678-BB37-806D67031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27886" r="14445" b="27019"/>
          <a:stretch/>
        </p:blipFill>
        <p:spPr bwMode="auto">
          <a:xfrm>
            <a:off x="9829800" y="157730"/>
            <a:ext cx="2197100" cy="7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josef lada | Illustration, Painting, Art">
            <a:extLst>
              <a:ext uri="{FF2B5EF4-FFF2-40B4-BE49-F238E27FC236}">
                <a16:creationId xmlns:a16="http://schemas.microsoft.com/office/drawing/2014/main" id="{E6E1A5DC-A59C-8DD5-B982-80EB4482F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1" y="1646955"/>
            <a:ext cx="4678326" cy="403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F2C11C9-6E16-2778-2BAC-993365DD33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02" t="25426" r="24389" b="10233"/>
          <a:stretch/>
        </p:blipFill>
        <p:spPr>
          <a:xfrm>
            <a:off x="5518298" y="1646956"/>
            <a:ext cx="6375991" cy="403359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D1CEEB8-FF75-F2DC-A1E5-4D57DE25E93A}"/>
              </a:ext>
            </a:extLst>
          </p:cNvPr>
          <p:cNvSpPr txBox="1"/>
          <p:nvPr/>
        </p:nvSpPr>
        <p:spPr>
          <a:xfrm>
            <a:off x="63496" y="6390168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Credit</a:t>
            </a:r>
            <a:r>
              <a:rPr lang="cs-CZ" dirty="0"/>
              <a:t>: Josef Lada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6BFAC07-0FE8-8BE2-D46F-AE0846C80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6" t="12482" r="17596" b="7171"/>
          <a:stretch/>
        </p:blipFill>
        <p:spPr bwMode="auto">
          <a:xfrm rot="16200000">
            <a:off x="5119594" y="-387569"/>
            <a:ext cx="1422331" cy="232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683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etecký pohled na slepá ramena v okolí staroměstského cukrovaru (50. léta).">
            <a:extLst>
              <a:ext uri="{FF2B5EF4-FFF2-40B4-BE49-F238E27FC236}">
                <a16:creationId xmlns:a16="http://schemas.microsoft.com/office/drawing/2014/main" id="{B43BA0D3-51B8-230D-E9AC-655E41BA5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79" y="536230"/>
            <a:ext cx="6620540" cy="524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B33ABD9-E231-2054-143F-672BF281372C}"/>
              </a:ext>
            </a:extLst>
          </p:cNvPr>
          <p:cNvSpPr txBox="1"/>
          <p:nvPr/>
        </p:nvSpPr>
        <p:spPr>
          <a:xfrm>
            <a:off x="5158119" y="5861344"/>
            <a:ext cx="6778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808080"/>
                </a:solidFill>
                <a:effectLst/>
                <a:latin typeface="Candara" panose="020E0502030303020204" pitchFamily="34" charset="0"/>
              </a:rPr>
              <a:t>Regulace řeky Moravy v okolí staroměstského cukrovaru 50. léta </a:t>
            </a:r>
          </a:p>
          <a:p>
            <a:r>
              <a:rPr lang="cs-CZ" b="0" i="1" dirty="0">
                <a:solidFill>
                  <a:srgbClr val="808080"/>
                </a:solidFill>
                <a:effectLst/>
                <a:latin typeface="Candara" panose="020E0502030303020204" pitchFamily="34" charset="0"/>
              </a:rPr>
              <a:t>(zdroj Moravské Karpaty).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8908DC8-8081-34E2-CFEE-630F23C7C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64" t="24322" r="14451" b="13553"/>
          <a:stretch/>
        </p:blipFill>
        <p:spPr>
          <a:xfrm>
            <a:off x="74428" y="536230"/>
            <a:ext cx="4987151" cy="353604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41D85ED-844D-ADBD-2F32-3E078D44B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6" t="12482" r="17596" b="7171"/>
          <a:stretch/>
        </p:blipFill>
        <p:spPr bwMode="auto">
          <a:xfrm rot="16200000">
            <a:off x="1856837" y="4152533"/>
            <a:ext cx="1422331" cy="232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Šipka: doleva 11">
            <a:extLst>
              <a:ext uri="{FF2B5EF4-FFF2-40B4-BE49-F238E27FC236}">
                <a16:creationId xmlns:a16="http://schemas.microsoft.com/office/drawing/2014/main" id="{DD74ABB2-C137-6AB5-64B5-2AA8193F9A8F}"/>
              </a:ext>
            </a:extLst>
          </p:cNvPr>
          <p:cNvSpPr/>
          <p:nvPr/>
        </p:nvSpPr>
        <p:spPr>
          <a:xfrm>
            <a:off x="4587948" y="2304250"/>
            <a:ext cx="1456661" cy="56352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697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1FFE2F-214B-4678-BB37-806D67031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27886" r="14445" b="27019"/>
          <a:stretch/>
        </p:blipFill>
        <p:spPr bwMode="auto">
          <a:xfrm>
            <a:off x="9829800" y="157730"/>
            <a:ext cx="2197100" cy="7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AB209FC-BE7D-97CA-10B4-CBBB46F87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9" y="1076189"/>
            <a:ext cx="5720616" cy="37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5BE7DEC-22BE-E6A9-63E6-903D851729FB}"/>
              </a:ext>
            </a:extLst>
          </p:cNvPr>
          <p:cNvSpPr txBox="1"/>
          <p:nvPr/>
        </p:nvSpPr>
        <p:spPr>
          <a:xfrm>
            <a:off x="0" y="6488668"/>
            <a:ext cx="236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Credit</a:t>
            </a:r>
            <a:r>
              <a:rPr lang="cs-CZ" dirty="0"/>
              <a:t>: Jakub </a:t>
            </a:r>
            <a:r>
              <a:rPr lang="cs-CZ" dirty="0" err="1"/>
              <a:t>Troníček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D01698-06E1-5CBA-C31E-1D82E9F176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69" t="13773" r="8984" b="18095"/>
          <a:stretch/>
        </p:blipFill>
        <p:spPr>
          <a:xfrm>
            <a:off x="6407890" y="999456"/>
            <a:ext cx="4906945" cy="467248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07E3E1-BB91-5213-5231-36603512CE01}"/>
              </a:ext>
            </a:extLst>
          </p:cNvPr>
          <p:cNvSpPr txBox="1"/>
          <p:nvPr/>
        </p:nvSpPr>
        <p:spPr>
          <a:xfrm>
            <a:off x="63496" y="4936795"/>
            <a:ext cx="6507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dirty="0">
                <a:solidFill>
                  <a:srgbClr val="212529"/>
                </a:solidFill>
                <a:latin typeface="-apple-system"/>
              </a:rPr>
              <a:t>U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praveno 9270 km – 25 % celkové délky toků s povodím </a:t>
            </a:r>
            <a:r>
              <a:rPr lang="cs-CZ" b="0" i="0" dirty="0">
                <a:solidFill>
                  <a:srgbClr val="212529"/>
                </a:solidFill>
                <a:effectLst/>
                <a:latin typeface="Symbol" panose="05050102010706020507" pitchFamily="18" charset="2"/>
              </a:rPr>
              <a:t>&gt;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5 km</a:t>
            </a:r>
            <a:r>
              <a:rPr lang="cs-CZ" b="0" i="0" baseline="30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</a:p>
          <a:p>
            <a:pPr algn="l"/>
            <a:r>
              <a:rPr lang="cs-CZ" dirty="0">
                <a:solidFill>
                  <a:srgbClr val="212529"/>
                </a:solidFill>
                <a:latin typeface="-apple-system"/>
              </a:rPr>
              <a:t>N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ejvíce upravené jsou toky s povodím nad 250 km</a:t>
            </a:r>
            <a:r>
              <a:rPr lang="cs-CZ" b="0" i="0" baseline="30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– 30 %</a:t>
            </a:r>
          </a:p>
        </p:txBody>
      </p:sp>
      <p:pic>
        <p:nvPicPr>
          <p:cNvPr id="2052" name="Picture 4" descr="https://upload.wikimedia.org/wikipedia/commons/thumb/2/27/Jez_v_Libici_nad_Cidlinou.jpg/220px-Jez_v_Libici_nad_Cidlino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60" y="110234"/>
            <a:ext cx="2625451" cy="175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937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1FFE2F-214B-4678-BB37-806D67031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27886" r="14445" b="27019"/>
          <a:stretch/>
        </p:blipFill>
        <p:spPr bwMode="auto">
          <a:xfrm>
            <a:off x="9829800" y="157730"/>
            <a:ext cx="2197100" cy="7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9" descr="langsdorfi">
            <a:extLst>
              <a:ext uri="{FF2B5EF4-FFF2-40B4-BE49-F238E27FC236}">
                <a16:creationId xmlns:a16="http://schemas.microsoft.com/office/drawing/2014/main" id="{725BB84E-52DE-BAAF-2BAB-3DB4C8F9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143672" y="332657"/>
            <a:ext cx="1872208" cy="905769"/>
          </a:xfrm>
          <a:prstGeom prst="rect">
            <a:avLst/>
          </a:prstGeom>
          <a:noFill/>
        </p:spPr>
      </p:pic>
      <p:pic>
        <p:nvPicPr>
          <p:cNvPr id="3" name="Picture 2" descr="http://www.tjoolaard.be/wp-content/uploads/2013/07/Japan-map-jpg.jpg">
            <a:extLst>
              <a:ext uri="{FF2B5EF4-FFF2-40B4-BE49-F238E27FC236}">
                <a16:creationId xmlns:a16="http://schemas.microsoft.com/office/drawing/2014/main" id="{45B31BB8-61F2-BECC-182A-AC77A16AD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EECC6"/>
              </a:clrFrom>
              <a:clrTo>
                <a:srgbClr val="EEECC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990935">
            <a:off x="1544247" y="754914"/>
            <a:ext cx="2117189" cy="1190919"/>
          </a:xfrm>
          <a:prstGeom prst="rect">
            <a:avLst/>
          </a:prstGeom>
          <a:noFill/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5C82403-34E8-79E5-B0AB-8D3967278A38}"/>
              </a:ext>
            </a:extLst>
          </p:cNvPr>
          <p:cNvSpPr txBox="1">
            <a:spLocks/>
          </p:cNvSpPr>
          <p:nvPr/>
        </p:nvSpPr>
        <p:spPr>
          <a:xfrm>
            <a:off x="1847528" y="980728"/>
            <a:ext cx="5006360" cy="696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400" dirty="0" err="1">
                <a:latin typeface="+mj-lt"/>
                <a:ea typeface="+mj-ea"/>
                <a:cs typeface="+mj-cs"/>
              </a:rPr>
              <a:t>ginbuna</a:t>
            </a:r>
            <a:r>
              <a:rPr lang="cs-CZ" sz="2400" dirty="0">
                <a:latin typeface="+mj-lt"/>
                <a:ea typeface="+mj-ea"/>
                <a:cs typeface="+mj-cs"/>
              </a:rPr>
              <a:t> (</a:t>
            </a:r>
            <a:r>
              <a:rPr lang="cs-CZ" sz="2400" i="1" dirty="0">
                <a:latin typeface="+mj-lt"/>
                <a:ea typeface="+mj-ea"/>
                <a:cs typeface="+mj-cs"/>
              </a:rPr>
              <a:t>C. </a:t>
            </a:r>
            <a:r>
              <a:rPr lang="cs-CZ" sz="2400" i="1" dirty="0" err="1">
                <a:latin typeface="+mj-lt"/>
                <a:ea typeface="+mj-ea"/>
                <a:cs typeface="+mj-cs"/>
              </a:rPr>
              <a:t>langsdorfii</a:t>
            </a:r>
            <a:r>
              <a:rPr lang="cs-CZ" sz="2400" dirty="0"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5" name="Obrázek 4" descr="auratus2lionhead2_1.gif">
            <a:extLst>
              <a:ext uri="{FF2B5EF4-FFF2-40B4-BE49-F238E27FC236}">
                <a16:creationId xmlns:a16="http://schemas.microsoft.com/office/drawing/2014/main" id="{2ED26530-C1D0-19F4-6970-5D728D29E48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4152" y="980728"/>
            <a:ext cx="2203178" cy="123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2CEF7B0-77FB-0325-5CD6-C8C5D9FB9A0A}"/>
              </a:ext>
            </a:extLst>
          </p:cNvPr>
          <p:cNvSpPr txBox="1">
            <a:spLocks/>
          </p:cNvSpPr>
          <p:nvPr/>
        </p:nvSpPr>
        <p:spPr>
          <a:xfrm>
            <a:off x="6672064" y="2060848"/>
            <a:ext cx="3744416" cy="696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400" dirty="0">
                <a:latin typeface="+mj-lt"/>
                <a:ea typeface="+mj-ea"/>
                <a:cs typeface="+mj-cs"/>
              </a:rPr>
              <a:t>karas zlatý (</a:t>
            </a:r>
            <a:r>
              <a:rPr lang="cs-CZ" sz="2400" i="1" dirty="0">
                <a:latin typeface="+mj-lt"/>
                <a:ea typeface="+mj-ea"/>
                <a:cs typeface="+mj-cs"/>
              </a:rPr>
              <a:t>C. </a:t>
            </a:r>
            <a:r>
              <a:rPr lang="cs-CZ" sz="2400" i="1" dirty="0" err="1">
                <a:latin typeface="+mj-lt"/>
                <a:ea typeface="+mj-ea"/>
                <a:cs typeface="+mj-cs"/>
              </a:rPr>
              <a:t>auratus</a:t>
            </a:r>
            <a:r>
              <a:rPr lang="cs-CZ" sz="2400" dirty="0"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7" name="Picture 6" descr="http://us.123rf.com/400wm/400/400/eyematrix/eyematrix1103/eyematrix110300063/8986318-made-in-china-rubber-stamp.jpg">
            <a:extLst>
              <a:ext uri="{FF2B5EF4-FFF2-40B4-BE49-F238E27FC236}">
                <a16:creationId xmlns:a16="http://schemas.microsoft.com/office/drawing/2014/main" id="{098C8690-E5AE-A9F2-391B-55EE81AB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0256" y="404664"/>
            <a:ext cx="1368152" cy="1368152"/>
          </a:xfrm>
          <a:prstGeom prst="rect">
            <a:avLst/>
          </a:prstGeom>
          <a:noFill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537E6C0-F052-AB6B-93D5-14B68B2D0705}"/>
              </a:ext>
            </a:extLst>
          </p:cNvPr>
          <p:cNvSpPr txBox="1"/>
          <p:nvPr/>
        </p:nvSpPr>
        <p:spPr>
          <a:xfrm>
            <a:off x="5735960" y="1844824"/>
            <a:ext cx="1944216" cy="369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ferální</a:t>
            </a:r>
            <a:endParaRPr lang="cs-CZ" dirty="0"/>
          </a:p>
        </p:txBody>
      </p:sp>
      <p:pic>
        <p:nvPicPr>
          <p:cNvPr id="9" name="Picture 17" descr="carassius">
            <a:extLst>
              <a:ext uri="{FF2B5EF4-FFF2-40B4-BE49-F238E27FC236}">
                <a16:creationId xmlns:a16="http://schemas.microsoft.com/office/drawing/2014/main" id="{4C0A73D0-FA2B-B983-C858-8593F708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9616" y="2780928"/>
            <a:ext cx="2168710" cy="1296144"/>
          </a:xfrm>
          <a:prstGeom prst="rect">
            <a:avLst/>
          </a:prstGeom>
          <a:noFill/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D9B3080D-540B-1BA1-6581-FBF56F5C135C}"/>
              </a:ext>
            </a:extLst>
          </p:cNvPr>
          <p:cNvSpPr txBox="1">
            <a:spLocks/>
          </p:cNvSpPr>
          <p:nvPr/>
        </p:nvSpPr>
        <p:spPr>
          <a:xfrm>
            <a:off x="1775520" y="4221088"/>
            <a:ext cx="3744416" cy="696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400" dirty="0">
                <a:latin typeface="+mj-lt"/>
                <a:ea typeface="+mj-ea"/>
                <a:cs typeface="+mj-cs"/>
              </a:rPr>
              <a:t>Karas obecný (</a:t>
            </a:r>
            <a:r>
              <a:rPr lang="cs-CZ" sz="2400" i="1" dirty="0">
                <a:latin typeface="+mj-lt"/>
                <a:ea typeface="+mj-ea"/>
                <a:cs typeface="+mj-cs"/>
              </a:rPr>
              <a:t>C. carassius</a:t>
            </a:r>
            <a:r>
              <a:rPr lang="cs-CZ" sz="2400" dirty="0"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11" name="Picture 9" descr="karas-malhosticeX">
            <a:extLst>
              <a:ext uri="{FF2B5EF4-FFF2-40B4-BE49-F238E27FC236}">
                <a16:creationId xmlns:a16="http://schemas.microsoft.com/office/drawing/2014/main" id="{8E7C180B-1BB8-A45A-0921-455C5815B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80176" y="2780928"/>
            <a:ext cx="200532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C92B36BC-B721-DC9B-404F-45B28E7AB603}"/>
              </a:ext>
            </a:extLst>
          </p:cNvPr>
          <p:cNvSpPr txBox="1">
            <a:spLocks/>
          </p:cNvSpPr>
          <p:nvPr/>
        </p:nvSpPr>
        <p:spPr>
          <a:xfrm>
            <a:off x="6528048" y="4005064"/>
            <a:ext cx="3744416" cy="696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400" dirty="0">
                <a:latin typeface="+mj-lt"/>
                <a:ea typeface="+mj-ea"/>
                <a:cs typeface="+mj-cs"/>
              </a:rPr>
              <a:t>karas  stříbřitý (</a:t>
            </a:r>
            <a:r>
              <a:rPr lang="cs-CZ" sz="2400" i="1" dirty="0">
                <a:latin typeface="+mj-lt"/>
                <a:ea typeface="+mj-ea"/>
                <a:cs typeface="+mj-cs"/>
              </a:rPr>
              <a:t>C. gibelio</a:t>
            </a:r>
            <a:r>
              <a:rPr lang="cs-CZ" sz="2400" dirty="0"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54C54B9-49B0-A580-A719-5AD24F5D69B4}"/>
              </a:ext>
            </a:extLst>
          </p:cNvPr>
          <p:cNvSpPr txBox="1"/>
          <p:nvPr/>
        </p:nvSpPr>
        <p:spPr>
          <a:xfrm>
            <a:off x="1631504" y="3923764"/>
            <a:ext cx="1944216" cy="369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původní</a:t>
            </a:r>
          </a:p>
        </p:txBody>
      </p:sp>
      <p:pic>
        <p:nvPicPr>
          <p:cNvPr id="15" name="Picture 2" descr="http://sweb.cz/ewww2003/kapr_obecny.gif">
            <a:extLst>
              <a:ext uri="{FF2B5EF4-FFF2-40B4-BE49-F238E27FC236}">
                <a16:creationId xmlns:a16="http://schemas.microsoft.com/office/drawing/2014/main" id="{8BC7D286-B0A2-15C5-8614-4067A7759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1983" y="4797152"/>
            <a:ext cx="2470886" cy="1152128"/>
          </a:xfrm>
          <a:prstGeom prst="rect">
            <a:avLst/>
          </a:prstGeom>
          <a:noFill/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16B8B661-97C0-D545-FC01-BB6BDBE28F36}"/>
              </a:ext>
            </a:extLst>
          </p:cNvPr>
          <p:cNvSpPr txBox="1">
            <a:spLocks/>
          </p:cNvSpPr>
          <p:nvPr/>
        </p:nvSpPr>
        <p:spPr>
          <a:xfrm>
            <a:off x="6733728" y="6021288"/>
            <a:ext cx="296267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400" dirty="0">
                <a:latin typeface="+mj-lt"/>
                <a:ea typeface="+mj-ea"/>
                <a:cs typeface="+mj-cs"/>
              </a:rPr>
              <a:t>Kapr (</a:t>
            </a:r>
            <a:r>
              <a:rPr lang="cs-CZ" sz="2400" i="1" dirty="0" err="1">
                <a:latin typeface="+mj-lt"/>
                <a:ea typeface="+mj-ea"/>
                <a:cs typeface="+mj-cs"/>
              </a:rPr>
              <a:t>Cyprinus carpio</a:t>
            </a:r>
            <a:r>
              <a:rPr lang="cs-CZ" sz="2400" dirty="0"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17" name="Obrázek 16" descr="karasX.jpg">
            <a:extLst>
              <a:ext uri="{FF2B5EF4-FFF2-40B4-BE49-F238E27FC236}">
                <a16:creationId xmlns:a16="http://schemas.microsoft.com/office/drawing/2014/main" id="{7BC5710A-658D-B5AC-5F2E-9199F1BBC7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1745" y="5183471"/>
            <a:ext cx="2197183" cy="1197517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1D00B463-D2A2-42AF-E8BB-186D816295EC}"/>
              </a:ext>
            </a:extLst>
          </p:cNvPr>
          <p:cNvSpPr txBox="1"/>
          <p:nvPr/>
        </p:nvSpPr>
        <p:spPr>
          <a:xfrm>
            <a:off x="5087888" y="548680"/>
            <a:ext cx="1944216" cy="36933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druhový komplex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171BB0C-010F-000C-0138-BE71E642AD20}"/>
              </a:ext>
            </a:extLst>
          </p:cNvPr>
          <p:cNvSpPr txBox="1"/>
          <p:nvPr/>
        </p:nvSpPr>
        <p:spPr>
          <a:xfrm rot="3366743">
            <a:off x="3357736" y="3203119"/>
            <a:ext cx="4536263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400" b="1" dirty="0"/>
              <a:t>RŮZNÉ GENOMOVÉ KOMBINACE</a:t>
            </a:r>
          </a:p>
        </p:txBody>
      </p:sp>
    </p:spTree>
    <p:extLst>
      <p:ext uri="{BB962C8B-B14F-4D97-AF65-F5344CB8AC3E}">
        <p14:creationId xmlns:p14="http://schemas.microsoft.com/office/powerpoint/2010/main" val="2506263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aras 4 mapy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1" y="279083"/>
            <a:ext cx="5407968" cy="314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82849" y="6209585"/>
            <a:ext cx="2084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Halačka</a:t>
            </a:r>
            <a:r>
              <a:rPr lang="cs-CZ" dirty="0"/>
              <a:t> </a:t>
            </a:r>
            <a:r>
              <a:rPr lang="cs-CZ" i="1" dirty="0"/>
              <a:t>et al</a:t>
            </a:r>
            <a:r>
              <a:rPr lang="cs-CZ" dirty="0"/>
              <a:t>. 2003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76" y="4154015"/>
            <a:ext cx="3453453" cy="260174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24" y="2114853"/>
            <a:ext cx="3171205" cy="24194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09" y="0"/>
            <a:ext cx="3202629" cy="2419421"/>
          </a:xfrm>
          <a:prstGeom prst="rect">
            <a:avLst/>
          </a:prstGeom>
        </p:spPr>
      </p:pic>
      <p:pic>
        <p:nvPicPr>
          <p:cNvPr id="6" name="Picture 9" descr="karas-malhosticeX">
            <a:extLst>
              <a:ext uri="{FF2B5EF4-FFF2-40B4-BE49-F238E27FC236}">
                <a16:creationId xmlns:a16="http://schemas.microsoft.com/office/drawing/2014/main" id="{19D32415-222E-BB73-3E22-35DB9A5D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0393" y="3814713"/>
            <a:ext cx="3730155" cy="200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C2DC721-6B46-6D6F-66F2-83F43A101A14}"/>
              </a:ext>
            </a:extLst>
          </p:cNvPr>
          <p:cNvSpPr/>
          <p:nvPr/>
        </p:nvSpPr>
        <p:spPr>
          <a:xfrm>
            <a:off x="9671398" y="6279794"/>
            <a:ext cx="2021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Rylková </a:t>
            </a:r>
            <a:r>
              <a:rPr lang="cs-CZ" i="1" dirty="0"/>
              <a:t>et al</a:t>
            </a:r>
            <a:r>
              <a:rPr lang="cs-CZ" dirty="0"/>
              <a:t>. 2015</a:t>
            </a:r>
          </a:p>
        </p:txBody>
      </p:sp>
    </p:spTree>
    <p:extLst>
      <p:ext uri="{BB962C8B-B14F-4D97-AF65-F5344CB8AC3E}">
        <p14:creationId xmlns:p14="http://schemas.microsoft.com/office/powerpoint/2010/main" val="1769080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1FFE2F-214B-4678-BB37-806D67031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27886" r="14445" b="27019"/>
          <a:stretch/>
        </p:blipFill>
        <p:spPr bwMode="auto">
          <a:xfrm>
            <a:off x="9829800" y="157730"/>
            <a:ext cx="2197100" cy="7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C382F178-CBEE-E9CF-A288-10C11C22B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1" y="990600"/>
            <a:ext cx="9753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079DE25-4263-DC32-310B-B358304A07EF}"/>
              </a:ext>
            </a:extLst>
          </p:cNvPr>
          <p:cNvSpPr txBox="1"/>
          <p:nvPr/>
        </p:nvSpPr>
        <p:spPr>
          <a:xfrm>
            <a:off x="0" y="6488668"/>
            <a:ext cx="2354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Credit</a:t>
            </a:r>
            <a:r>
              <a:rPr lang="cs-CZ" dirty="0"/>
              <a:t>: Český Rozhlas</a:t>
            </a:r>
          </a:p>
        </p:txBody>
      </p:sp>
    </p:spTree>
    <p:extLst>
      <p:ext uri="{BB962C8B-B14F-4D97-AF65-F5344CB8AC3E}">
        <p14:creationId xmlns:p14="http://schemas.microsoft.com/office/powerpoint/2010/main" val="3357394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1FFE2F-214B-4678-BB37-806D67031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27886" r="14445" b="27019"/>
          <a:stretch/>
        </p:blipFill>
        <p:spPr bwMode="auto">
          <a:xfrm>
            <a:off x="9829800" y="157730"/>
            <a:ext cx="2197100" cy="7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37C9503-6D4A-0B52-C74E-517B9C736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/>
              <a:t>Současný výskyt</a:t>
            </a:r>
            <a:endParaRPr lang="cs-CZ" dirty="0"/>
          </a:p>
        </p:txBody>
      </p:sp>
      <p:graphicFrame>
        <p:nvGraphicFramePr>
          <p:cNvPr id="1028" name="Zástupný obsah 2">
            <a:extLst>
              <a:ext uri="{FF2B5EF4-FFF2-40B4-BE49-F238E27FC236}">
                <a16:creationId xmlns:a16="http://schemas.microsoft.com/office/drawing/2014/main" id="{CEFC7E57-58ED-4BD0-71B4-03F4C03303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69067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B166F35-EEAC-BC43-D0F6-ACDE94C70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6" t="12482" r="17596" b="7171"/>
          <a:stretch/>
        </p:blipFill>
        <p:spPr bwMode="auto">
          <a:xfrm rot="16200000">
            <a:off x="9643099" y="2238240"/>
            <a:ext cx="772138" cy="125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B75B5D3-0BF3-A735-F119-7A30EFDE4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6" t="12482" r="17596" b="7171"/>
          <a:stretch/>
        </p:blipFill>
        <p:spPr bwMode="auto">
          <a:xfrm rot="16200000">
            <a:off x="9496808" y="3426135"/>
            <a:ext cx="1220645" cy="199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841D2D5-E46E-120A-F47A-700011F97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6" t="12482" r="17596" b="7171"/>
          <a:stretch/>
        </p:blipFill>
        <p:spPr bwMode="auto">
          <a:xfrm rot="16200000">
            <a:off x="10016593" y="5313373"/>
            <a:ext cx="591315" cy="96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54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15C9838-A8FA-F135-7650-168292C1A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0" t="14419" r="36599" b="11694"/>
          <a:stretch/>
        </p:blipFill>
        <p:spPr>
          <a:xfrm>
            <a:off x="2407" y="74288"/>
            <a:ext cx="6093593" cy="440673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035C95B-BB80-557A-7A81-9F447CF3F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5" t="12863" r="33721" b="8062"/>
          <a:stretch/>
        </p:blipFill>
        <p:spPr>
          <a:xfrm>
            <a:off x="5937650" y="2507772"/>
            <a:ext cx="6251943" cy="435022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867FD33-182C-147F-FB32-95544D95A2D4}"/>
              </a:ext>
            </a:extLst>
          </p:cNvPr>
          <p:cNvSpPr txBox="1"/>
          <p:nvPr/>
        </p:nvSpPr>
        <p:spPr>
          <a:xfrm>
            <a:off x="1125280" y="5624624"/>
            <a:ext cx="368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Markéta Dvořáková - Prokešová</a:t>
            </a:r>
          </a:p>
        </p:txBody>
      </p:sp>
    </p:spTree>
    <p:extLst>
      <p:ext uri="{BB962C8B-B14F-4D97-AF65-F5344CB8AC3E}">
        <p14:creationId xmlns:p14="http://schemas.microsoft.com/office/powerpoint/2010/main" val="2453383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voj teploty vzduchu v Praze-Klementinu, 1775-2020 (Warming Stripes)1 min čtení">
            <a:extLst>
              <a:ext uri="{FF2B5EF4-FFF2-40B4-BE49-F238E27FC236}">
                <a16:creationId xmlns:a16="http://schemas.microsoft.com/office/drawing/2014/main" id="{F06CF0F9-883C-6CE0-CF13-D2D03BBE1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3774" cy="4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ry Pond Drought Stock Photo - Download Image Now - Pond, Dry, Arid Climate  - iStock">
            <a:extLst>
              <a:ext uri="{FF2B5EF4-FFF2-40B4-BE49-F238E27FC236}">
                <a16:creationId xmlns:a16="http://schemas.microsoft.com/office/drawing/2014/main" id="{C6786A5A-B361-3634-9896-F19F5FBC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09" y="287078"/>
            <a:ext cx="4359349" cy="290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CE7F030-B9D3-2A7D-5B11-9A856296BB85}"/>
              </a:ext>
            </a:extLst>
          </p:cNvPr>
          <p:cNvSpPr txBox="1"/>
          <p:nvPr/>
        </p:nvSpPr>
        <p:spPr>
          <a:xfrm>
            <a:off x="10307592" y="2925334"/>
            <a:ext cx="1791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 err="1"/>
              <a:t>Credit</a:t>
            </a:r>
            <a:r>
              <a:rPr lang="cs-CZ" i="1" dirty="0"/>
              <a:t>: Ulrika</a:t>
            </a:r>
            <a:endParaRPr lang="cs-CZ" dirty="0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313F04E6-E5EE-3C1B-6755-F4ACD0C5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16008" y="3368661"/>
            <a:ext cx="4359349" cy="34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92E9704-A796-D084-F75C-B0876C4B7706}"/>
              </a:ext>
            </a:extLst>
          </p:cNvPr>
          <p:cNvSpPr txBox="1"/>
          <p:nvPr/>
        </p:nvSpPr>
        <p:spPr>
          <a:xfrm>
            <a:off x="3330095" y="6488668"/>
            <a:ext cx="2052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/>
              <a:t>Střešovický rybník</a:t>
            </a:r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C2263-2FC3-B4AC-9E20-D9CDD7099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6" t="12482" r="17596" b="7171"/>
          <a:stretch/>
        </p:blipFill>
        <p:spPr bwMode="auto">
          <a:xfrm rot="16200000" flipV="1">
            <a:off x="1487018" y="3884378"/>
            <a:ext cx="1930390" cy="329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o fishing allowed Royalty Free Vector Image - VectorStock">
            <a:extLst>
              <a:ext uri="{FF2B5EF4-FFF2-40B4-BE49-F238E27FC236}">
                <a16:creationId xmlns:a16="http://schemas.microsoft.com/office/drawing/2014/main" id="{D5C0AE8A-DE5B-C602-259A-C1A88BDB9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9" b="85278" l="7600" r="92900">
                        <a14:foregroundMark x1="39200" y1="33796" x2="39200" y2="33796"/>
                        <a14:foregroundMark x1="38400" y1="32037" x2="38400" y2="32037"/>
                        <a14:foregroundMark x1="38400" y1="32037" x2="38400" y2="32037"/>
                        <a14:foregroundMark x1="39300" y1="34444" x2="39300" y2="34444"/>
                        <a14:foregroundMark x1="39300" y1="34444" x2="49300" y2="41944"/>
                        <a14:foregroundMark x1="49300" y1="41944" x2="52800" y2="48333"/>
                        <a14:foregroundMark x1="30700" y1="29815" x2="73300" y2="65648"/>
                        <a14:foregroundMark x1="46100" y1="12500" x2="58300" y2="13148"/>
                        <a14:foregroundMark x1="58300" y1="13148" x2="71200" y2="18333"/>
                        <a14:foregroundMark x1="84700" y1="25556" x2="89600" y2="40926"/>
                        <a14:foregroundMark x1="89600" y1="40926" x2="89600" y2="50741"/>
                        <a14:foregroundMark x1="89600" y1="50741" x2="84500" y2="62130"/>
                        <a14:foregroundMark x1="84500" y1="62130" x2="75700" y2="70278"/>
                        <a14:foregroundMark x1="75700" y1="70278" x2="71200" y2="66111"/>
                        <a14:foregroundMark x1="82700" y1="24537" x2="64400" y2="10185"/>
                        <a14:foregroundMark x1="64400" y1="10185" x2="49700" y2="8981"/>
                        <a14:foregroundMark x1="49700" y1="8981" x2="28600" y2="15370"/>
                        <a14:foregroundMark x1="28600" y1="15370" x2="25900" y2="23333"/>
                        <a14:foregroundMark x1="25900" y1="23333" x2="31800" y2="27963"/>
                        <a14:foregroundMark x1="20800" y1="21019" x2="13400" y2="27685"/>
                        <a14:foregroundMark x1="13400" y1="27685" x2="10600" y2="39444"/>
                        <a14:foregroundMark x1="10600" y1="39444" x2="15600" y2="53148"/>
                        <a14:foregroundMark x1="7600" y1="42870" x2="7900" y2="47963"/>
                        <a14:foregroundMark x1="41000" y1="82315" x2="63500" y2="76019"/>
                        <a14:foregroundMark x1="55900" y1="84074" x2="51300" y2="85278"/>
                        <a14:foregroundMark x1="92900" y1="43148" x2="92600" y2="45000"/>
                        <a14:backgroundMark x1="63700" y1="32963" x2="65000" y2="32963"/>
                        <a14:backgroundMark x1="70400" y1="31389" x2="70400" y2="31389"/>
                        <a14:backgroundMark x1="62000" y1="31019" x2="72500" y2="27130"/>
                        <a14:backgroundMark x1="72100" y1="27130" x2="70400" y2="41481"/>
                        <a14:backgroundMark x1="61200" y1="36019" x2="65800" y2="42963"/>
                        <a14:backgroundMark x1="65000" y1="45741" x2="47100" y2="33241"/>
                        <a14:backgroundMark x1="47100" y1="33241" x2="74500" y2="28519"/>
                        <a14:backgroundMark x1="74500" y1="28519" x2="66200" y2="47315"/>
                        <a14:backgroundMark x1="47000" y1="65926" x2="47800" y2="65463"/>
                        <a14:backgroundMark x1="47000" y1="74815" x2="21900" y2="63519"/>
                        <a14:backgroundMark x1="21900" y1="63519" x2="31300" y2="46481"/>
                        <a14:backgroundMark x1="31300" y1="46481" x2="50400" y2="56111"/>
                        <a14:backgroundMark x1="50400" y1="56111" x2="43200" y2="74444"/>
                        <a14:backgroundMark x1="30200" y1="44167" x2="41500" y2="51111"/>
                        <a14:backgroundMark x1="38900" y1="42407" x2="54400" y2="56574"/>
                        <a14:backgroundMark x1="54400" y1="56574" x2="48000" y2="60000"/>
                        <a14:backgroundMark x1="48000" y1="60000" x2="37900" y2="56019"/>
                        <a14:backgroundMark x1="37900" y1="56019" x2="32900" y2="51019"/>
                        <a14:backgroundMark x1="32900" y1="51019" x2="38800" y2="4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9" t="3178" r="3532" b="11630"/>
          <a:stretch/>
        </p:blipFill>
        <p:spPr bwMode="auto">
          <a:xfrm>
            <a:off x="1026308" y="3955510"/>
            <a:ext cx="2889918" cy="290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789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1FFE2F-214B-4678-BB37-806D67031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27886" r="14445" b="27019"/>
          <a:stretch/>
        </p:blipFill>
        <p:spPr bwMode="auto">
          <a:xfrm>
            <a:off x="9829800" y="157730"/>
            <a:ext cx="2197100" cy="7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65CFBB1-DDC4-610E-0BD0-F91C3E7066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44" t="9612" r="25174" b="42481"/>
          <a:stretch/>
        </p:blipFill>
        <p:spPr>
          <a:xfrm>
            <a:off x="5713228" y="882119"/>
            <a:ext cx="6166884" cy="3285461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5D230CF9-CF6E-873B-DF62-35A5C3060BE3}"/>
              </a:ext>
            </a:extLst>
          </p:cNvPr>
          <p:cNvSpPr txBox="1"/>
          <p:nvPr/>
        </p:nvSpPr>
        <p:spPr>
          <a:xfrm>
            <a:off x="5855734" y="4167580"/>
            <a:ext cx="60977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 u="none" strike="noStrike" baseline="0" dirty="0">
                <a:latin typeface="AdvTimes"/>
              </a:rPr>
              <a:t>During the past two centuries, anthropogenic transfers</a:t>
            </a:r>
            <a:r>
              <a:rPr lang="cs-CZ" sz="1800" b="0" i="0" u="none" strike="noStrike" baseline="0" dirty="0">
                <a:latin typeface="AdvTimes"/>
              </a:rPr>
              <a:t> </a:t>
            </a:r>
            <a:r>
              <a:rPr lang="en-US" sz="1800" b="0" i="0" u="none" strike="noStrike" baseline="0" dirty="0">
                <a:latin typeface="AdvTimes"/>
              </a:rPr>
              <a:t>have resulted in gene flow between substantially</a:t>
            </a:r>
            <a:r>
              <a:rPr lang="cs-CZ" sz="1800" b="0" i="0" u="none" strike="noStrike" baseline="0" dirty="0">
                <a:latin typeface="AdvTimes"/>
              </a:rPr>
              <a:t> </a:t>
            </a:r>
            <a:r>
              <a:rPr lang="en-US" sz="1800" b="0" i="0" u="none" strike="noStrike" baseline="0" dirty="0">
                <a:latin typeface="AdvTimes"/>
              </a:rPr>
              <a:t>distant populations, even between different river</a:t>
            </a:r>
            <a:r>
              <a:rPr lang="cs-CZ" sz="1800" b="0" i="0" u="none" strike="noStrike" baseline="0" dirty="0">
                <a:latin typeface="AdvTimes"/>
              </a:rPr>
              <a:t> </a:t>
            </a:r>
            <a:r>
              <a:rPr lang="en-US" sz="1800" b="0" i="0" u="none" strike="noStrike" baseline="0" dirty="0">
                <a:latin typeface="AdvTimes"/>
              </a:rPr>
              <a:t>basins. Currently, the breeding stocks of Central</a:t>
            </a:r>
            <a:r>
              <a:rPr lang="cs-CZ" sz="1800" b="0" i="0" u="none" strike="noStrike" baseline="0" dirty="0">
                <a:latin typeface="AdvTimes"/>
              </a:rPr>
              <a:t> </a:t>
            </a:r>
            <a:r>
              <a:rPr lang="en-US" sz="1800" b="0" i="0" u="none" strike="noStrike" baseline="0" dirty="0">
                <a:latin typeface="AdvTimes"/>
              </a:rPr>
              <a:t>Europe contain gene pools of various origins. Considering</a:t>
            </a:r>
            <a:r>
              <a:rPr lang="cs-CZ" sz="1800" b="0" i="0" u="none" strike="noStrike" baseline="0" dirty="0">
                <a:latin typeface="AdvTimes"/>
              </a:rPr>
              <a:t> </a:t>
            </a:r>
            <a:r>
              <a:rPr lang="en-US" sz="1800" b="0" i="0" u="none" strike="noStrike" baseline="0" dirty="0">
                <a:latin typeface="AdvTimes"/>
              </a:rPr>
              <a:t>that stocking with hatchery-reared fish occurs in</a:t>
            </a:r>
            <a:r>
              <a:rPr lang="cs-CZ" sz="1800" b="0" i="0" u="none" strike="noStrike" baseline="0" dirty="0">
                <a:latin typeface="AdvTimes"/>
              </a:rPr>
              <a:t> </a:t>
            </a:r>
            <a:r>
              <a:rPr lang="en-US" sz="1800" b="0" i="0" u="none" strike="noStrike" baseline="0" dirty="0">
                <a:latin typeface="AdvTimes"/>
              </a:rPr>
              <a:t>this region, the high haplotype diversity and intermixing</a:t>
            </a:r>
            <a:r>
              <a:rPr lang="cs-CZ" sz="1800" b="0" i="0" u="none" strike="noStrike" baseline="0" dirty="0">
                <a:latin typeface="AdvTimes"/>
              </a:rPr>
              <a:t> </a:t>
            </a:r>
            <a:r>
              <a:rPr lang="en-US" sz="1800" b="0" i="0" u="none" strike="noStrike" baseline="0" dirty="0">
                <a:latin typeface="AdvTimes"/>
              </a:rPr>
              <a:t>between the Atlantic and </a:t>
            </a:r>
            <a:r>
              <a:rPr lang="en-US" sz="1800" b="0" i="0" u="none" strike="noStrike" baseline="0" dirty="0" err="1">
                <a:latin typeface="AdvTimes"/>
              </a:rPr>
              <a:t>Danubian</a:t>
            </a:r>
            <a:r>
              <a:rPr lang="en-US" sz="1800" b="0" i="0" u="none" strike="noStrike" baseline="0" dirty="0">
                <a:latin typeface="AdvTimes"/>
              </a:rPr>
              <a:t> lineages in</a:t>
            </a:r>
          </a:p>
          <a:p>
            <a:pPr algn="just"/>
            <a:r>
              <a:rPr lang="en-US" sz="1800" b="0" i="0" u="none" strike="noStrike" baseline="0" dirty="0">
                <a:latin typeface="AdvTimes"/>
              </a:rPr>
              <a:t>many populations is not surprising</a:t>
            </a:r>
            <a:r>
              <a:rPr lang="cs-CZ" sz="1800" b="0" i="0" u="none" strike="noStrike" baseline="0" dirty="0">
                <a:latin typeface="AdvTimes"/>
              </a:rPr>
              <a:t>.</a:t>
            </a:r>
            <a:endParaRPr lang="cs-CZ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65E66918-F0AC-425E-56B8-A95534259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07" y="3341077"/>
            <a:ext cx="3999244" cy="2982908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47210679-F329-6436-B772-923CE4027CBF}"/>
              </a:ext>
            </a:extLst>
          </p:cNvPr>
          <p:cNvSpPr txBox="1"/>
          <p:nvPr/>
        </p:nvSpPr>
        <p:spPr>
          <a:xfrm>
            <a:off x="0" y="6400910"/>
            <a:ext cx="298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/>
              <a:t>Salmo </a:t>
            </a:r>
            <a:r>
              <a:rPr lang="cs-CZ" i="1" dirty="0" err="1"/>
              <a:t>trutta</a:t>
            </a:r>
            <a:r>
              <a:rPr lang="cs-CZ" i="1" dirty="0"/>
              <a:t> </a:t>
            </a:r>
            <a:r>
              <a:rPr lang="cs-CZ" dirty="0" err="1"/>
              <a:t>Linnaeus</a:t>
            </a:r>
            <a:r>
              <a:rPr lang="cs-CZ" dirty="0"/>
              <a:t>, 1758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8928B2E-C2FE-AD05-4406-3E3F7228734C}"/>
              </a:ext>
            </a:extLst>
          </p:cNvPr>
          <p:cNvSpPr txBox="1"/>
          <p:nvPr/>
        </p:nvSpPr>
        <p:spPr>
          <a:xfrm>
            <a:off x="2985390" y="6400910"/>
            <a:ext cx="2806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/>
              <a:t>Salmo </a:t>
            </a:r>
            <a:r>
              <a:rPr lang="cs-CZ" i="1" dirty="0" err="1"/>
              <a:t>labrax</a:t>
            </a:r>
            <a:r>
              <a:rPr lang="cs-CZ" i="1" dirty="0"/>
              <a:t> </a:t>
            </a:r>
            <a:r>
              <a:rPr lang="cs-CZ" dirty="0"/>
              <a:t>Pallas, 1814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021A193-6957-4B17-CE99-90D02C88B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24" b="89881" l="6893" r="91005">
                        <a14:foregroundMark x1="87967" y1="36012" x2="95444" y2="82143"/>
                        <a14:foregroundMark x1="95444" y1="82143" x2="90187" y2="39286"/>
                        <a14:foregroundMark x1="90187" y1="39286" x2="91238" y2="25000"/>
                        <a14:foregroundMark x1="9813" y1="44345" x2="16355" y2="69643"/>
                        <a14:foregroundMark x1="6893" y1="50000" x2="10164" y2="6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303" y="3960809"/>
            <a:ext cx="2943697" cy="11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82D1AA7F-29C1-EC77-98BA-74F16A3FA4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853" t="22117" r="51971" b="53607"/>
          <a:stretch/>
        </p:blipFill>
        <p:spPr>
          <a:xfrm>
            <a:off x="1105712" y="857156"/>
            <a:ext cx="3895442" cy="239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96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58D1CE15-08D2-BC33-5DED-2E59CFDFD105}"/>
              </a:ext>
            </a:extLst>
          </p:cNvPr>
          <p:cNvSpPr txBox="1"/>
          <p:nvPr/>
        </p:nvSpPr>
        <p:spPr>
          <a:xfrm>
            <a:off x="1309271" y="4041323"/>
            <a:ext cx="97819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chemeClr val="bg1">
                    <a:lumMod val="85000"/>
                  </a:schemeClr>
                </a:solidFill>
              </a:rPr>
              <a:t>Cesta do pekla je vydlážděna samými dobrými úmysly.</a:t>
            </a:r>
          </a:p>
        </p:txBody>
      </p:sp>
      <p:pic>
        <p:nvPicPr>
          <p:cNvPr id="1026" name="Picture 2" descr="AC/DC return to celebrate Highway To Hell's 40th anniversary">
            <a:extLst>
              <a:ext uri="{FF2B5EF4-FFF2-40B4-BE49-F238E27FC236}">
                <a16:creationId xmlns:a16="http://schemas.microsoft.com/office/drawing/2014/main" id="{BF068F71-4B80-4ED5-2F46-2A84364D6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862" y="202851"/>
            <a:ext cx="4124653" cy="232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056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151" y="1508899"/>
            <a:ext cx="5427983" cy="4917115"/>
          </a:xfrm>
          <a:prstGeom prst="rect">
            <a:avLst/>
          </a:prstGeom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48590" y="374650"/>
            <a:ext cx="69894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3600" b="1" dirty="0">
                <a:cs typeface="Arial" panose="020B0604020202020204" pitchFamily="34" charset="0"/>
              </a:rPr>
              <a:t>European Freshwater fishes</a:t>
            </a:r>
            <a:endParaRPr lang="en-US" altLang="de-DE" sz="2400" b="1" dirty="0">
              <a:cs typeface="Arial" panose="020B0604020202020204" pitchFamily="34" charset="0"/>
            </a:endParaRPr>
          </a:p>
        </p:txBody>
      </p:sp>
      <p:sp>
        <p:nvSpPr>
          <p:cNvPr id="18437" name="Textfeld 1"/>
          <p:cNvSpPr txBox="1">
            <a:spLocks noChangeArrowheads="1"/>
          </p:cNvSpPr>
          <p:nvPr/>
        </p:nvSpPr>
        <p:spPr bwMode="auto">
          <a:xfrm>
            <a:off x="8243169" y="1020981"/>
            <a:ext cx="27879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b="1" dirty="0">
                <a:cs typeface="Arial" panose="020B0604020202020204" pitchFamily="34" charset="0"/>
              </a:rPr>
              <a:t>2007 531 spp. assessed</a:t>
            </a:r>
          </a:p>
        </p:txBody>
      </p:sp>
      <p:sp>
        <p:nvSpPr>
          <p:cNvPr id="18438" name="Textfeld 8"/>
          <p:cNvSpPr txBox="1">
            <a:spLocks noChangeArrowheads="1"/>
          </p:cNvSpPr>
          <p:nvPr/>
        </p:nvSpPr>
        <p:spPr bwMode="auto">
          <a:xfrm>
            <a:off x="1235960" y="1080274"/>
            <a:ext cx="3012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b="1" dirty="0">
                <a:cs typeface="Arial" panose="020B0604020202020204" pitchFamily="34" charset="0"/>
              </a:rPr>
              <a:t>2023</a:t>
            </a:r>
            <a:r>
              <a:rPr lang="cs-CZ" altLang="de-DE" b="1" dirty="0">
                <a:cs typeface="Arial" panose="020B0604020202020204" pitchFamily="34" charset="0"/>
              </a:rPr>
              <a:t> </a:t>
            </a:r>
            <a:r>
              <a:rPr lang="en-GB" altLang="de-DE" b="1" dirty="0">
                <a:cs typeface="Arial" panose="020B0604020202020204" pitchFamily="34" charset="0"/>
              </a:rPr>
              <a:t>558 spp. assessed</a:t>
            </a:r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625844"/>
              </p:ext>
            </p:extLst>
          </p:nvPr>
        </p:nvGraphicFramePr>
        <p:xfrm>
          <a:off x="22886" y="1693565"/>
          <a:ext cx="5963653" cy="4692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4517469" y="5687350"/>
            <a:ext cx="3725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35% in a threat category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37% in 2007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5967B7D-FAA2-3495-6FA3-45A96D7903BF}"/>
              </a:ext>
            </a:extLst>
          </p:cNvPr>
          <p:cNvSpPr txBox="1"/>
          <p:nvPr/>
        </p:nvSpPr>
        <p:spPr>
          <a:xfrm>
            <a:off x="9048306" y="6241348"/>
            <a:ext cx="1880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Freyhof, 2023</a:t>
            </a:r>
          </a:p>
        </p:txBody>
      </p:sp>
    </p:spTree>
    <p:extLst>
      <p:ext uri="{BB962C8B-B14F-4D97-AF65-F5344CB8AC3E}">
        <p14:creationId xmlns:p14="http://schemas.microsoft.com/office/powerpoint/2010/main" val="3603658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ologické centrum AVČR - #Výzva_veřejnosti: 🐟 Dříve nejběžnější ryba  tůněk a návesních rybníčků – karas obecný – je v České republice na pokraji  vyhynutí. Ačkoli je tato ryba mistrem v přežívání nehostinných">
            <a:extLst>
              <a:ext uri="{FF2B5EF4-FFF2-40B4-BE49-F238E27FC236}">
                <a16:creationId xmlns:a16="http://schemas.microsoft.com/office/drawing/2014/main" id="{86439AC5-1F71-0528-817F-115974EF8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8" y="189279"/>
            <a:ext cx="5101628" cy="38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BBCD26E-9E34-302F-ECFC-130DC664B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61" t="17365" r="33896" b="29147"/>
          <a:stretch/>
        </p:blipFill>
        <p:spPr>
          <a:xfrm>
            <a:off x="6604818" y="265810"/>
            <a:ext cx="5101628" cy="36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97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75257-CF84-DFCD-1F33-752085C90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26BDEB-CFE9-D633-4D64-D719CCD9F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cs-CZ" dirty="0"/>
              <a:t>Pochopení </a:t>
            </a:r>
          </a:p>
          <a:p>
            <a:pPr lvl="1"/>
            <a:r>
              <a:rPr lang="cs-CZ" dirty="0"/>
              <a:t>genetická ou strukturu, výskyt, historii, biologii, ekologii,</a:t>
            </a:r>
          </a:p>
          <a:p>
            <a:r>
              <a:rPr lang="cs-CZ" dirty="0"/>
              <a:t>Předběžná opatrnost</a:t>
            </a:r>
          </a:p>
          <a:p>
            <a:pPr lvl="1"/>
            <a:r>
              <a:rPr lang="cs-CZ" dirty="0"/>
              <a:t>vše maximálně lokálně (nasazován, umělá reprodukce), </a:t>
            </a:r>
          </a:p>
          <a:p>
            <a:pPr lvl="1"/>
            <a:r>
              <a:rPr lang="cs-CZ" dirty="0"/>
              <a:t>co znamená čistá populace (markery, velikost vzorku) </a:t>
            </a:r>
          </a:p>
          <a:p>
            <a:r>
              <a:rPr lang="cs-CZ" dirty="0"/>
              <a:t>Komplexnost</a:t>
            </a:r>
          </a:p>
          <a:p>
            <a:pPr lvl="1"/>
            <a:r>
              <a:rPr lang="cs-CZ" dirty="0"/>
              <a:t>řešit primárně prostředí, kde se vyskytuje</a:t>
            </a:r>
          </a:p>
          <a:p>
            <a:r>
              <a:rPr lang="cs-CZ" dirty="0"/>
              <a:t> Koordinovanost</a:t>
            </a:r>
          </a:p>
          <a:p>
            <a:pPr lvl="1"/>
            <a:r>
              <a:rPr lang="cs-CZ" dirty="0"/>
              <a:t>shromažďovat informace, vzorky, data</a:t>
            </a:r>
          </a:p>
          <a:p>
            <a:pPr lvl="1"/>
            <a:r>
              <a:rPr lang="cs-CZ" dirty="0"/>
              <a:t>platforma</a:t>
            </a:r>
          </a:p>
        </p:txBody>
      </p:sp>
    </p:spTree>
    <p:extLst>
      <p:ext uri="{BB962C8B-B14F-4D97-AF65-F5344CB8AC3E}">
        <p14:creationId xmlns:p14="http://schemas.microsoft.com/office/powerpoint/2010/main" val="1766225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B69AE-D006-1448-C30F-E9CFAAD0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B8FC4D8-C369-8F1F-96B1-168FC0B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r="23156" b="6698"/>
          <a:stretch/>
        </p:blipFill>
        <p:spPr>
          <a:xfrm>
            <a:off x="989124" y="5849319"/>
            <a:ext cx="1577907" cy="8380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34E727-E15D-59C9-ECBA-14A726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17" y="6365703"/>
            <a:ext cx="1487871" cy="3816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9CD8D15-1090-FAFE-446E-24CB6788F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4687" r="11888" b="13838"/>
          <a:stretch/>
        </p:blipFill>
        <p:spPr bwMode="auto">
          <a:xfrm>
            <a:off x="5591843" y="5683908"/>
            <a:ext cx="1007820" cy="68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2F6BAB-BECC-3E30-691F-A27C6F4D5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98" y="5174393"/>
            <a:ext cx="2230601" cy="43446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C0E5940-7D09-7D23-3830-23A9FFC25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2" t="26526" r="56376" b="15001"/>
          <a:stretch/>
        </p:blipFill>
        <p:spPr>
          <a:xfrm>
            <a:off x="416757" y="4216810"/>
            <a:ext cx="2873440" cy="15632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BE80E4-9122-74F1-5EC3-BBE8678CB318}"/>
              </a:ext>
            </a:extLst>
          </p:cNvPr>
          <p:cNvSpPr txBox="1"/>
          <p:nvPr/>
        </p:nvSpPr>
        <p:spPr>
          <a:xfrm>
            <a:off x="638160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podporu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D3813E-5454-EF54-0746-96F14AB0BCF6}"/>
              </a:ext>
            </a:extLst>
          </p:cNvPr>
          <p:cNvSpPr txBox="1"/>
          <p:nvPr/>
        </p:nvSpPr>
        <p:spPr>
          <a:xfrm>
            <a:off x="4770539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B050"/>
                </a:solidFill>
              </a:rPr>
              <a:t>Partneři projektu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C8C091-0497-D7D1-CDE2-351FD78B8F83}"/>
              </a:ext>
            </a:extLst>
          </p:cNvPr>
          <p:cNvSpPr txBox="1"/>
          <p:nvPr/>
        </p:nvSpPr>
        <p:spPr>
          <a:xfrm>
            <a:off x="8400967" y="3853267"/>
            <a:ext cx="365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propůjčení lokalit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2" y="4228901"/>
            <a:ext cx="1063255" cy="8065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56202B-2D9A-9302-74C1-F8626AD71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54" y="4216810"/>
            <a:ext cx="1573752" cy="8186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E35F2D-9EB5-094E-7631-60C01B67A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3" y="5076927"/>
            <a:ext cx="1331413" cy="6293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231E08D-31D4-1F04-35F2-F67A10B805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2" y="5849319"/>
            <a:ext cx="2223136" cy="65595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3884-E608-ED29-5D83-08C15F4125A5}"/>
              </a:ext>
            </a:extLst>
          </p:cNvPr>
          <p:cNvSpPr txBox="1"/>
          <p:nvPr/>
        </p:nvSpPr>
        <p:spPr>
          <a:xfrm>
            <a:off x="2474141" y="1388099"/>
            <a:ext cx="6837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i="1" dirty="0">
                <a:solidFill>
                  <a:srgbClr val="00B050"/>
                </a:solidFill>
              </a:rPr>
              <a:t>Děkuji za pozornost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FC6CF4-EE7F-E0E1-EEF6-D47378F2357C}"/>
              </a:ext>
            </a:extLst>
          </p:cNvPr>
          <p:cNvSpPr txBox="1"/>
          <p:nvPr/>
        </p:nvSpPr>
        <p:spPr>
          <a:xfrm>
            <a:off x="638160" y="3098959"/>
            <a:ext cx="1150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Kontakt: </a:t>
            </a:r>
            <a:r>
              <a:rPr lang="cs-CZ" sz="2000" dirty="0"/>
              <a:t>prof. Ing. Lukáš Kalous, Ph.D.; kalous@af.czu.cz; tel. 608 567 521</a:t>
            </a:r>
          </a:p>
        </p:txBody>
      </p:sp>
    </p:spTree>
    <p:extLst>
      <p:ext uri="{BB962C8B-B14F-4D97-AF65-F5344CB8AC3E}">
        <p14:creationId xmlns:p14="http://schemas.microsoft.com/office/powerpoint/2010/main" val="4087082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://mail.google.com/mail/?ui=2&amp;ik=6f1df74284&amp;view=att&amp;th=12379896b24a3c2e&amp;attid=0.1&amp;disp=inline&amp;realattid=f_fz3prjzb0&amp;zw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2" name="AutoShape 4" descr="http://mail.google.com/mail/?ui=2&amp;ik=6f1df74284&amp;view=att&amp;th=12379896b24a3c2e&amp;attid=0.1&amp;disp=inline&amp;realattid=f_fz3prjzb0&amp;zw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4" name="AutoShape 6" descr="http://mail.google.com/mail/?ui=2&amp;ik=6f1df74284&amp;view=att&amp;th=12379896b24a3c2e&amp;attid=0.1&amp;disp=inline&amp;realattid=f_fz3prjzb0&amp;zw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994031" y="486569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pic>
        <p:nvPicPr>
          <p:cNvPr id="18" name="Picture 6" descr="karas-malhosticeX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188450" y="3143248"/>
            <a:ext cx="1479550" cy="808038"/>
          </a:xfrm>
          <a:noFill/>
        </p:spPr>
      </p:pic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6665918" y="3929065"/>
            <a:ext cx="2736850" cy="2089150"/>
          </a:xfrm>
          <a:prstGeom prst="ellipse">
            <a:avLst/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4002093" y="4865691"/>
            <a:ext cx="3097212" cy="576263"/>
          </a:xfrm>
          <a:prstGeom prst="wave">
            <a:avLst>
              <a:gd name="adj1" fmla="val 20644"/>
              <a:gd name="adj2" fmla="val 28"/>
            </a:avLst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2778130" y="4937129"/>
            <a:ext cx="2376488" cy="1800225"/>
          </a:xfrm>
          <a:prstGeom prst="ellipse">
            <a:avLst/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4" name="Picture 23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8806" y="5513391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6" descr="kapr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0381" y="3857628"/>
            <a:ext cx="17303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8" descr="karas-malhosticeX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7005" y="4433890"/>
            <a:ext cx="14795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1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9075" y="5715017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2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9306" y="5370516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3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0381" y="4786323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4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7006" y="5154616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5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7769" y="5214951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6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0117" y="4929199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AutoShape 39"/>
          <p:cNvSpPr>
            <a:spLocks noChangeArrowheads="1"/>
          </p:cNvSpPr>
          <p:nvPr/>
        </p:nvSpPr>
        <p:spPr bwMode="auto">
          <a:xfrm rot="2770465">
            <a:off x="2057406" y="3857628"/>
            <a:ext cx="2449512" cy="576263"/>
          </a:xfrm>
          <a:prstGeom prst="wave">
            <a:avLst>
              <a:gd name="adj1" fmla="val 20644"/>
              <a:gd name="adj2" fmla="val 28"/>
            </a:avLst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6" name="AutoShape 40"/>
          <p:cNvSpPr>
            <a:spLocks noChangeArrowheads="1"/>
          </p:cNvSpPr>
          <p:nvPr/>
        </p:nvSpPr>
        <p:spPr bwMode="auto">
          <a:xfrm rot="272043">
            <a:off x="8897943" y="4233866"/>
            <a:ext cx="1943100" cy="576263"/>
          </a:xfrm>
          <a:prstGeom prst="wave">
            <a:avLst>
              <a:gd name="adj1" fmla="val 20644"/>
              <a:gd name="adj2" fmla="val 28"/>
            </a:avLst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" name="AutoShape 41"/>
          <p:cNvSpPr>
            <a:spLocks noChangeArrowheads="1"/>
          </p:cNvSpPr>
          <p:nvPr/>
        </p:nvSpPr>
        <p:spPr bwMode="auto">
          <a:xfrm rot="18917168">
            <a:off x="9186869" y="4073529"/>
            <a:ext cx="503237" cy="287337"/>
          </a:xfrm>
          <a:prstGeom prst="leftArrow">
            <a:avLst>
              <a:gd name="adj1" fmla="val 50000"/>
              <a:gd name="adj2" fmla="val 4378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" name="Oval 6"/>
          <p:cNvSpPr>
            <a:spLocks noChangeArrowheads="1"/>
          </p:cNvSpPr>
          <p:nvPr/>
        </p:nvSpPr>
        <p:spPr bwMode="auto">
          <a:xfrm>
            <a:off x="3024166" y="1142984"/>
            <a:ext cx="2736850" cy="2089150"/>
          </a:xfrm>
          <a:prstGeom prst="ellipse">
            <a:avLst/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49" name="Picture 9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13092" y="2008172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2" descr="MCj0320950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8942" y="2428869"/>
            <a:ext cx="19685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34"/>
          <p:cNvSpPr>
            <a:spLocks noChangeArrowheads="1"/>
          </p:cNvSpPr>
          <p:nvPr/>
        </p:nvSpPr>
        <p:spPr bwMode="auto">
          <a:xfrm>
            <a:off x="7673981" y="2284407"/>
            <a:ext cx="1081087" cy="72072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53" name="Picture 45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1867" y="2584435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46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2229" y="1935147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47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9354" y="1431910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48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9929" y="1576372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49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7054" y="2511410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0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4392" y="2008172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Oval 51"/>
          <p:cNvSpPr>
            <a:spLocks noChangeArrowheads="1"/>
          </p:cNvSpPr>
          <p:nvPr/>
        </p:nvSpPr>
        <p:spPr bwMode="auto">
          <a:xfrm>
            <a:off x="3024166" y="1142984"/>
            <a:ext cx="2736850" cy="2089150"/>
          </a:xfrm>
          <a:prstGeom prst="ellipse">
            <a:avLst/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64" name="Picture 56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24365" y="2500307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Oval 62"/>
          <p:cNvSpPr>
            <a:spLocks noChangeArrowheads="1"/>
          </p:cNvSpPr>
          <p:nvPr/>
        </p:nvSpPr>
        <p:spPr bwMode="auto">
          <a:xfrm>
            <a:off x="7024695" y="5214951"/>
            <a:ext cx="576263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76" name="Picture 26" descr="kapr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95671" y="1571612"/>
            <a:ext cx="1321823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Oval 60"/>
          <p:cNvSpPr>
            <a:spLocks noChangeArrowheads="1"/>
          </p:cNvSpPr>
          <p:nvPr/>
        </p:nvSpPr>
        <p:spPr bwMode="auto">
          <a:xfrm>
            <a:off x="4452926" y="2357430"/>
            <a:ext cx="576262" cy="5762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" name="Oval 62"/>
          <p:cNvSpPr>
            <a:spLocks noChangeArrowheads="1"/>
          </p:cNvSpPr>
          <p:nvPr/>
        </p:nvSpPr>
        <p:spPr bwMode="auto">
          <a:xfrm>
            <a:off x="4738679" y="4786323"/>
            <a:ext cx="576263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79" name="Picture 26" descr="kapr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481" y="5286388"/>
            <a:ext cx="1321823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Oval 62"/>
          <p:cNvSpPr>
            <a:spLocks noChangeArrowheads="1"/>
          </p:cNvSpPr>
          <p:nvPr/>
        </p:nvSpPr>
        <p:spPr bwMode="auto">
          <a:xfrm>
            <a:off x="6738943" y="4643447"/>
            <a:ext cx="576263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52" name="Picture 37" descr="karas-malhosticeX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2906" y="2500307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Oval 60"/>
          <p:cNvSpPr>
            <a:spLocks noChangeArrowheads="1"/>
          </p:cNvSpPr>
          <p:nvPr/>
        </p:nvSpPr>
        <p:spPr bwMode="auto">
          <a:xfrm>
            <a:off x="7889880" y="2357431"/>
            <a:ext cx="576262" cy="5762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304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49"/>
    </mc:Choice>
    <mc:Fallback xmlns="">
      <p:transition spd="slow" advTm="104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1" grpId="0" animBg="1"/>
      <p:bldP spid="69" grpId="0" animBg="1"/>
      <p:bldP spid="69" grpId="1" animBg="1"/>
      <p:bldP spid="77" grpId="0" animBg="1"/>
      <p:bldP spid="78" grpId="0" animBg="1"/>
      <p:bldP spid="80" grpId="0" animBg="1"/>
      <p:bldP spid="80" grpId="1" animBg="1"/>
      <p:bldP spid="68" grpId="0" animBg="1"/>
      <p:bldP spid="6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Různé typy prostředí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5015880" y="2276872"/>
            <a:ext cx="2520280" cy="1584176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Polopřírodní</a:t>
            </a:r>
            <a:endParaRPr lang="cs-CZ" dirty="0"/>
          </a:p>
          <a:p>
            <a:pPr algn="ctr"/>
            <a:r>
              <a:rPr lang="cs-CZ" dirty="0">
                <a:solidFill>
                  <a:schemeClr val="tx1"/>
                </a:solidFill>
              </a:rPr>
              <a:t>prostředí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2495600" y="2276872"/>
            <a:ext cx="2520280" cy="158417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Nepřírodní (umělé) prostředí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7536160" y="2276872"/>
            <a:ext cx="2520280" cy="158417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Přírodní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prostředí</a:t>
            </a:r>
          </a:p>
        </p:txBody>
      </p:sp>
      <p:sp>
        <p:nvSpPr>
          <p:cNvPr id="11" name="Elipsa 10"/>
          <p:cNvSpPr/>
          <p:nvPr/>
        </p:nvSpPr>
        <p:spPr>
          <a:xfrm>
            <a:off x="5375920" y="5589240"/>
            <a:ext cx="1800200" cy="7920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Introdukce</a:t>
            </a:r>
          </a:p>
        </p:txBody>
      </p:sp>
      <p:sp>
        <p:nvSpPr>
          <p:cNvPr id="13" name="Obousměrná vodorovná šipka 12"/>
          <p:cNvSpPr/>
          <p:nvPr/>
        </p:nvSpPr>
        <p:spPr>
          <a:xfrm>
            <a:off x="6528048" y="2564904"/>
            <a:ext cx="1872208" cy="288032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ousměrná vodorovná šipka 13"/>
          <p:cNvSpPr/>
          <p:nvPr/>
        </p:nvSpPr>
        <p:spPr>
          <a:xfrm>
            <a:off x="3719736" y="2564904"/>
            <a:ext cx="1872208" cy="288032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ve tvaru U 14"/>
          <p:cNvSpPr/>
          <p:nvPr/>
        </p:nvSpPr>
        <p:spPr>
          <a:xfrm flipH="1" flipV="1">
            <a:off x="3287688" y="3645024"/>
            <a:ext cx="5544616" cy="576064"/>
          </a:xfrm>
          <a:prstGeom prst="uturnArrow">
            <a:avLst>
              <a:gd name="adj1" fmla="val 25000"/>
              <a:gd name="adj2" fmla="val 22764"/>
              <a:gd name="adj3" fmla="val 25000"/>
              <a:gd name="adj4" fmla="val 43750"/>
              <a:gd name="adj5" fmla="val 10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Šipka ve tvaru U 15"/>
          <p:cNvSpPr/>
          <p:nvPr/>
        </p:nvSpPr>
        <p:spPr>
          <a:xfrm>
            <a:off x="3359696" y="2060848"/>
            <a:ext cx="5544616" cy="495672"/>
          </a:xfrm>
          <a:prstGeom prst="utur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 flipV="1">
            <a:off x="3935760" y="3356992"/>
            <a:ext cx="1620180" cy="23762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6240016" y="3429000"/>
            <a:ext cx="0" cy="23042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6888088" y="3356992"/>
            <a:ext cx="1800200" cy="25202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81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1FFE2F-214B-4678-BB37-806D67031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27886" r="14445" b="27019"/>
          <a:stretch/>
        </p:blipFill>
        <p:spPr bwMode="auto">
          <a:xfrm>
            <a:off x="9829800" y="157730"/>
            <a:ext cx="2197100" cy="7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2CA541F-74A6-A824-A839-46DD41E77F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76" t="23908" r="13793" b="36245"/>
          <a:stretch/>
        </p:blipFill>
        <p:spPr>
          <a:xfrm>
            <a:off x="3578772" y="1411564"/>
            <a:ext cx="5034455" cy="492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27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1FFE2F-214B-4678-BB37-806D67031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27886" r="14445" b="27019"/>
          <a:stretch/>
        </p:blipFill>
        <p:spPr bwMode="auto">
          <a:xfrm>
            <a:off x="9829800" y="157730"/>
            <a:ext cx="2197100" cy="7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E67EB63-41DB-B609-A597-3E7BD80AA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191" y="3748032"/>
            <a:ext cx="4555760" cy="247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C65A742-E6A7-9D65-4867-3B4F0EDC76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64" t="24322" r="14451" b="13553"/>
          <a:stretch/>
        </p:blipFill>
        <p:spPr>
          <a:xfrm>
            <a:off x="150726" y="3105874"/>
            <a:ext cx="5209214" cy="36934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66738C7-6E57-EF8B-65D0-32C61690B9B9}"/>
              </a:ext>
            </a:extLst>
          </p:cNvPr>
          <p:cNvSpPr txBox="1"/>
          <p:nvPr/>
        </p:nvSpPr>
        <p:spPr>
          <a:xfrm>
            <a:off x="6988896" y="6370655"/>
            <a:ext cx="5152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Paleocarassius</a:t>
            </a:r>
            <a:r>
              <a:rPr lang="cs-CZ" b="1" i="1" dirty="0"/>
              <a:t> </a:t>
            </a:r>
            <a:r>
              <a:rPr lang="cs-CZ" b="1" i="1" dirty="0" err="1"/>
              <a:t>mydlovariensis</a:t>
            </a:r>
            <a:r>
              <a:rPr lang="cs-CZ" b="1" dirty="0"/>
              <a:t> </a:t>
            </a:r>
            <a:r>
              <a:rPr lang="cs-CZ" b="1" dirty="0" err="1"/>
              <a:t>Obrhelová</a:t>
            </a:r>
            <a:r>
              <a:rPr lang="cs-CZ" b="1" dirty="0"/>
              <a:t> 1970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DF89F85-9D53-A8E8-791F-BBF445C70132}"/>
              </a:ext>
            </a:extLst>
          </p:cNvPr>
          <p:cNvSpPr/>
          <p:nvPr/>
        </p:nvSpPr>
        <p:spPr>
          <a:xfrm>
            <a:off x="4364402" y="5584639"/>
            <a:ext cx="787941" cy="4085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7F6611-CA20-5F9E-B863-B2F63AC8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39" y="1526189"/>
            <a:ext cx="3780905" cy="255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30E43EE-22AE-7F1E-0497-C343278B1B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923" t="37363" r="16593" b="35091"/>
          <a:stretch/>
        </p:blipFill>
        <p:spPr>
          <a:xfrm>
            <a:off x="8229601" y="1091671"/>
            <a:ext cx="2672860" cy="2512489"/>
          </a:xfrm>
          <a:prstGeom prst="rect">
            <a:avLst/>
          </a:prstGeom>
        </p:spPr>
      </p:pic>
      <p:pic>
        <p:nvPicPr>
          <p:cNvPr id="2052" name="Picture 4" descr="paleogeografia w środkowym miocenie">
            <a:extLst>
              <a:ext uri="{FF2B5EF4-FFF2-40B4-BE49-F238E27FC236}">
                <a16:creationId xmlns:a16="http://schemas.microsoft.com/office/drawing/2014/main" id="{18E2BEED-E52A-EE00-DBB7-E31C6378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80" y="0"/>
            <a:ext cx="4443296" cy="369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839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588FA46-A532-B60E-9B78-1A23D99333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1" y="217889"/>
            <a:ext cx="534851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EEEBB50-B58F-10A6-9F90-F1793ACE355C}"/>
              </a:ext>
            </a:extLst>
          </p:cNvPr>
          <p:cNvSpPr txBox="1"/>
          <p:nvPr/>
        </p:nvSpPr>
        <p:spPr>
          <a:xfrm>
            <a:off x="0" y="6366190"/>
            <a:ext cx="2682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Credit</a:t>
            </a:r>
            <a:r>
              <a:rPr lang="cs-CZ" dirty="0"/>
              <a:t>: Ulam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602AF2E-B702-DC85-EABE-E2CE65E580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8" t="20185" r="27813" b="9630"/>
          <a:stretch/>
        </p:blipFill>
        <p:spPr>
          <a:xfrm>
            <a:off x="6095999" y="164316"/>
            <a:ext cx="5546651" cy="454034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00F9286-7A36-E0EF-1FF7-8BCD427A80C6}"/>
              </a:ext>
            </a:extLst>
          </p:cNvPr>
          <p:cNvSpPr txBox="1"/>
          <p:nvPr/>
        </p:nvSpPr>
        <p:spPr>
          <a:xfrm>
            <a:off x="1171051" y="4778895"/>
            <a:ext cx="2697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konec před 11,700 lety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A40DE4-8E5E-CAC0-6414-FB4C579D1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6" t="12482" r="17596" b="7171"/>
          <a:stretch/>
        </p:blipFill>
        <p:spPr bwMode="auto">
          <a:xfrm rot="16200000" flipV="1">
            <a:off x="5031254" y="3969535"/>
            <a:ext cx="1930390" cy="329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fishing allowed Royalty Free Vector Image - VectorStock">
            <a:extLst>
              <a:ext uri="{FF2B5EF4-FFF2-40B4-BE49-F238E27FC236}">
                <a16:creationId xmlns:a16="http://schemas.microsoft.com/office/drawing/2014/main" id="{A9E3321E-94F1-A7E2-C926-13B4F6319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9" b="85278" l="7600" r="92900">
                        <a14:foregroundMark x1="39200" y1="33796" x2="39200" y2="33796"/>
                        <a14:foregroundMark x1="38400" y1="32037" x2="38400" y2="32037"/>
                        <a14:foregroundMark x1="38400" y1="32037" x2="38400" y2="32037"/>
                        <a14:foregroundMark x1="39300" y1="34444" x2="39300" y2="34444"/>
                        <a14:foregroundMark x1="39300" y1="34444" x2="49300" y2="41944"/>
                        <a14:foregroundMark x1="49300" y1="41944" x2="52800" y2="48333"/>
                        <a14:foregroundMark x1="30700" y1="29815" x2="73300" y2="65648"/>
                        <a14:foregroundMark x1="46100" y1="12500" x2="58300" y2="13148"/>
                        <a14:foregroundMark x1="58300" y1="13148" x2="71200" y2="18333"/>
                        <a14:foregroundMark x1="84700" y1="25556" x2="89600" y2="40926"/>
                        <a14:foregroundMark x1="89600" y1="40926" x2="89600" y2="50741"/>
                        <a14:foregroundMark x1="89600" y1="50741" x2="84500" y2="62130"/>
                        <a14:foregroundMark x1="84500" y1="62130" x2="75700" y2="70278"/>
                        <a14:foregroundMark x1="75700" y1="70278" x2="71200" y2="66111"/>
                        <a14:foregroundMark x1="82700" y1="24537" x2="64400" y2="10185"/>
                        <a14:foregroundMark x1="64400" y1="10185" x2="49700" y2="8981"/>
                        <a14:foregroundMark x1="49700" y1="8981" x2="28600" y2="15370"/>
                        <a14:foregroundMark x1="28600" y1="15370" x2="25900" y2="23333"/>
                        <a14:foregroundMark x1="25900" y1="23333" x2="31800" y2="27963"/>
                        <a14:foregroundMark x1="20800" y1="21019" x2="13400" y2="27685"/>
                        <a14:foregroundMark x1="13400" y1="27685" x2="10600" y2="39444"/>
                        <a14:foregroundMark x1="10600" y1="39444" x2="15600" y2="53148"/>
                        <a14:foregroundMark x1="7600" y1="42870" x2="7900" y2="47963"/>
                        <a14:foregroundMark x1="41000" y1="82315" x2="63500" y2="76019"/>
                        <a14:foregroundMark x1="55900" y1="84074" x2="51300" y2="85278"/>
                        <a14:foregroundMark x1="92900" y1="43148" x2="92600" y2="45000"/>
                        <a14:backgroundMark x1="63700" y1="32963" x2="65000" y2="32963"/>
                        <a14:backgroundMark x1="70400" y1="31389" x2="70400" y2="31389"/>
                        <a14:backgroundMark x1="62000" y1="31019" x2="72500" y2="27130"/>
                        <a14:backgroundMark x1="72100" y1="27130" x2="70400" y2="41481"/>
                        <a14:backgroundMark x1="61200" y1="36019" x2="65800" y2="42963"/>
                        <a14:backgroundMark x1="65000" y1="45741" x2="47100" y2="33241"/>
                        <a14:backgroundMark x1="47100" y1="33241" x2="74500" y2="28519"/>
                        <a14:backgroundMark x1="74500" y1="28519" x2="66200" y2="47315"/>
                        <a14:backgroundMark x1="47000" y1="65926" x2="47800" y2="65463"/>
                        <a14:backgroundMark x1="47000" y1="74815" x2="21900" y2="63519"/>
                        <a14:backgroundMark x1="21900" y1="63519" x2="31300" y2="46481"/>
                        <a14:backgroundMark x1="31300" y1="46481" x2="50400" y2="56111"/>
                        <a14:backgroundMark x1="50400" y1="56111" x2="43200" y2="74444"/>
                        <a14:backgroundMark x1="30200" y1="44167" x2="41500" y2="51111"/>
                        <a14:backgroundMark x1="38900" y1="42407" x2="54400" y2="56574"/>
                        <a14:backgroundMark x1="54400" y1="56574" x2="48000" y2="60000"/>
                        <a14:backgroundMark x1="48000" y1="60000" x2="37900" y2="56019"/>
                        <a14:backgroundMark x1="37900" y1="56019" x2="32900" y2="51019"/>
                        <a14:backgroundMark x1="32900" y1="51019" x2="38800" y2="4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9" t="3178" r="3532" b="11630"/>
          <a:stretch/>
        </p:blipFill>
        <p:spPr bwMode="auto">
          <a:xfrm>
            <a:off x="4570544" y="4040667"/>
            <a:ext cx="2889918" cy="290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337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1FFE2F-214B-4678-BB37-806D67031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27886" r="14445" b="27019"/>
          <a:stretch/>
        </p:blipFill>
        <p:spPr bwMode="auto">
          <a:xfrm>
            <a:off x="9829800" y="157730"/>
            <a:ext cx="2197100" cy="7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66738C7-6E57-EF8B-65D0-32C61690B9B9}"/>
              </a:ext>
            </a:extLst>
          </p:cNvPr>
          <p:cNvSpPr txBox="1"/>
          <p:nvPr/>
        </p:nvSpPr>
        <p:spPr>
          <a:xfrm>
            <a:off x="178451" y="6154239"/>
            <a:ext cx="196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Jeffries</a:t>
            </a:r>
            <a:r>
              <a:rPr lang="cs-CZ" dirty="0"/>
              <a:t> et al. 2016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601C37E-F588-BF53-940B-42FF6AF1C3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17" t="17106" r="42677" b="18657"/>
          <a:stretch/>
        </p:blipFill>
        <p:spPr>
          <a:xfrm>
            <a:off x="322397" y="946106"/>
            <a:ext cx="5456931" cy="496578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DECEF59-F5D5-0F43-C024-B02F10F24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6" t="12482" r="17596" b="7171"/>
          <a:stretch/>
        </p:blipFill>
        <p:spPr bwMode="auto">
          <a:xfrm rot="17661177">
            <a:off x="6105518" y="4693558"/>
            <a:ext cx="1346176" cy="219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Výsledek obrázku pro Rhynchocypris percnur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198" y="3406827"/>
            <a:ext cx="3927204" cy="130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 descr="Obsah obrázku text, mapa, umění&#10;&#10;Popis byl vytvořen automaticky">
            <a:extLst>
              <a:ext uri="{FF2B5EF4-FFF2-40B4-BE49-F238E27FC236}">
                <a16:creationId xmlns:a16="http://schemas.microsoft.com/office/drawing/2014/main" id="{66C96B15-0FA5-F282-A754-F876532BC3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69815" y="178747"/>
            <a:ext cx="2172422" cy="3827154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AE5BCCD4-AF55-2FFC-5C5C-B078FD81F6A0}"/>
              </a:ext>
            </a:extLst>
          </p:cNvPr>
          <p:cNvSpPr txBox="1"/>
          <p:nvPr/>
        </p:nvSpPr>
        <p:spPr>
          <a:xfrm>
            <a:off x="7814933" y="4800201"/>
            <a:ext cx="4180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 err="1"/>
              <a:t>Rhynchocypris</a:t>
            </a:r>
            <a:r>
              <a:rPr lang="cs-CZ" i="1" dirty="0"/>
              <a:t> </a:t>
            </a:r>
            <a:r>
              <a:rPr lang="cs-CZ" i="1" dirty="0" err="1"/>
              <a:t>percnurus</a:t>
            </a:r>
            <a:r>
              <a:rPr lang="cs-CZ" dirty="0"/>
              <a:t> (Pallas, 1814)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20A5589-C9F6-CA21-811C-96716C7A3CB9}"/>
              </a:ext>
            </a:extLst>
          </p:cNvPr>
          <p:cNvSpPr txBox="1"/>
          <p:nvPr/>
        </p:nvSpPr>
        <p:spPr>
          <a:xfrm>
            <a:off x="9901157" y="6561986"/>
            <a:ext cx="2207173" cy="296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b="0" i="0" dirty="0">
                <a:effectLst/>
              </a:rPr>
              <a:t>Kottelat </a:t>
            </a:r>
            <a:r>
              <a:rPr lang="en-GB" sz="1400" b="0" i="0" dirty="0">
                <a:effectLst/>
              </a:rPr>
              <a:t>&amp; Freyhof 2007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98374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. 3">
            <a:extLst>
              <a:ext uri="{FF2B5EF4-FFF2-40B4-BE49-F238E27FC236}">
                <a16:creationId xmlns:a16="http://schemas.microsoft.com/office/drawing/2014/main" id="{BB62A26D-C19A-D0D0-97B4-FDE96AF6A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3" t="64" r="34437" b="97031"/>
          <a:stretch/>
        </p:blipFill>
        <p:spPr bwMode="auto">
          <a:xfrm>
            <a:off x="7523933" y="305517"/>
            <a:ext cx="1091641" cy="97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0C0825F-3CAE-6495-3A09-6FC6FAD95467}"/>
              </a:ext>
            </a:extLst>
          </p:cNvPr>
          <p:cNvSpPr txBox="1"/>
          <p:nvPr/>
        </p:nvSpPr>
        <p:spPr>
          <a:xfrm>
            <a:off x="193431" y="6427392"/>
            <a:ext cx="1877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Gu</a:t>
            </a:r>
            <a:r>
              <a:rPr lang="cs-CZ" dirty="0"/>
              <a:t> et al.2022</a:t>
            </a:r>
          </a:p>
        </p:txBody>
      </p:sp>
      <p:pic>
        <p:nvPicPr>
          <p:cNvPr id="3" name="Picture 4" descr="Fig. 3">
            <a:extLst>
              <a:ext uri="{FF2B5EF4-FFF2-40B4-BE49-F238E27FC236}">
                <a16:creationId xmlns:a16="http://schemas.microsoft.com/office/drawing/2014/main" id="{CEFCC3C4-9767-221B-14D1-583250A95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1" r="36731" b="86932"/>
          <a:stretch/>
        </p:blipFill>
        <p:spPr bwMode="auto">
          <a:xfrm>
            <a:off x="1478566" y="286156"/>
            <a:ext cx="7807569" cy="429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F811CF6-25DC-ED28-3317-7CD3E0208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08" t="38907" r="15655" b="39013"/>
          <a:stretch/>
        </p:blipFill>
        <p:spPr>
          <a:xfrm>
            <a:off x="110547" y="3074613"/>
            <a:ext cx="1368019" cy="2559892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09517718-EBF5-B5B6-7D01-CDCA4CC3C863}"/>
              </a:ext>
            </a:extLst>
          </p:cNvPr>
          <p:cNvSpPr txBox="1"/>
          <p:nvPr/>
        </p:nvSpPr>
        <p:spPr>
          <a:xfrm>
            <a:off x="8083882" y="3499989"/>
            <a:ext cx="3807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Median-joining haplotype network</a:t>
            </a:r>
            <a:endParaRPr lang="cs-CZ" dirty="0"/>
          </a:p>
        </p:txBody>
      </p:sp>
      <p:pic>
        <p:nvPicPr>
          <p:cNvPr id="5122" name="Picture 2" descr="Fig. 3">
            <a:extLst>
              <a:ext uri="{FF2B5EF4-FFF2-40B4-BE49-F238E27FC236}">
                <a16:creationId xmlns:a16="http://schemas.microsoft.com/office/drawing/2014/main" id="{32A164D1-9BC8-438C-3B1A-935201A14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61"/>
          <a:stretch/>
        </p:blipFill>
        <p:spPr bwMode="auto">
          <a:xfrm>
            <a:off x="8083882" y="4054740"/>
            <a:ext cx="3997571" cy="263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7B03CABF-A664-ECB4-C400-1EE980A9C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2" b="5558"/>
          <a:stretch/>
        </p:blipFill>
        <p:spPr bwMode="auto">
          <a:xfrm>
            <a:off x="2606263" y="3925871"/>
            <a:ext cx="4349922" cy="293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auratus">
            <a:extLst>
              <a:ext uri="{FF2B5EF4-FFF2-40B4-BE49-F238E27FC236}">
                <a16:creationId xmlns:a16="http://schemas.microsoft.com/office/drawing/2014/main" id="{5BE31D7B-73D8-F753-FBFC-195AB9B6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28022" y="168998"/>
            <a:ext cx="1775104" cy="974643"/>
          </a:xfrm>
          <a:prstGeom prst="rect">
            <a:avLst/>
          </a:prstGeom>
          <a:noFill/>
        </p:spPr>
      </p:pic>
      <p:pic>
        <p:nvPicPr>
          <p:cNvPr id="6" name="Picture 17" descr="carassius">
            <a:extLst>
              <a:ext uri="{FF2B5EF4-FFF2-40B4-BE49-F238E27FC236}">
                <a16:creationId xmlns:a16="http://schemas.microsoft.com/office/drawing/2014/main" id="{7650D87F-B23F-6314-8875-7FC653128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65590" y="260617"/>
            <a:ext cx="1429170" cy="911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521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260648"/>
            <a:ext cx="4468117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auratu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5960" y="1700808"/>
            <a:ext cx="998422" cy="548196"/>
          </a:xfrm>
          <a:prstGeom prst="rect">
            <a:avLst/>
          </a:prstGeom>
          <a:noFill/>
        </p:spPr>
      </p:pic>
      <p:pic>
        <p:nvPicPr>
          <p:cNvPr id="7" name="Picture 10" descr="goldfish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5961" y="836713"/>
            <a:ext cx="882517" cy="627243"/>
          </a:xfrm>
          <a:prstGeom prst="rect">
            <a:avLst/>
          </a:prstGeom>
          <a:noFill/>
        </p:spPr>
      </p:pic>
      <p:pic>
        <p:nvPicPr>
          <p:cNvPr id="8" name="Picture 6" descr="cuvieri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23993" y="5589240"/>
            <a:ext cx="1008112" cy="541796"/>
          </a:xfrm>
          <a:prstGeom prst="rect">
            <a:avLst/>
          </a:prstGeom>
          <a:noFill/>
        </p:spPr>
      </p:pic>
      <p:pic>
        <p:nvPicPr>
          <p:cNvPr id="9" name="Picture 9" descr="karas-malhosticeX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23992" y="3284984"/>
            <a:ext cx="80213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langsdorfi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4941168"/>
            <a:ext cx="892520" cy="432048"/>
          </a:xfrm>
          <a:prstGeom prst="rect">
            <a:avLst/>
          </a:prstGeom>
          <a:noFill/>
        </p:spPr>
      </p:pic>
      <p:pic>
        <p:nvPicPr>
          <p:cNvPr id="11" name="Picture 17" descr="carassius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23993" y="6165304"/>
            <a:ext cx="843387" cy="504056"/>
          </a:xfrm>
          <a:prstGeom prst="rect">
            <a:avLst/>
          </a:prstGeom>
          <a:noFill/>
        </p:spPr>
      </p:pic>
      <p:pic>
        <p:nvPicPr>
          <p:cNvPr id="13" name="Obrázek 12" descr="karasX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1984" y="4005065"/>
            <a:ext cx="792088" cy="431707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7176120" y="476672"/>
            <a:ext cx="3654318" cy="36933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1"/>
                </a:solidFill>
              </a:rPr>
              <a:t>C. </a:t>
            </a:r>
            <a:r>
              <a:rPr lang="cs-CZ" i="1" dirty="0" err="1">
                <a:solidFill>
                  <a:schemeClr val="tx1"/>
                </a:solidFill>
              </a:rPr>
              <a:t>Auratus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(1)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2n </a:t>
            </a:r>
            <a:r>
              <a:rPr lang="cs-CZ" dirty="0" err="1">
                <a:solidFill>
                  <a:schemeClr val="tx1"/>
                </a:solidFill>
              </a:rPr>
              <a:t>Goldfish</a:t>
            </a:r>
            <a:r>
              <a:rPr lang="cs-CZ" dirty="0">
                <a:solidFill>
                  <a:schemeClr val="tx1"/>
                </a:solidFill>
              </a:rPr>
              <a:t> and </a:t>
            </a:r>
            <a:r>
              <a:rPr lang="cs-CZ" dirty="0" err="1">
                <a:solidFill>
                  <a:schemeClr val="tx1"/>
                </a:solidFill>
              </a:rPr>
              <a:t>feral</a:t>
            </a:r>
            <a:endParaRPr lang="cs-CZ" i="1" dirty="0">
              <a:solidFill>
                <a:schemeClr val="tx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176119" y="1052736"/>
            <a:ext cx="3654319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1"/>
                </a:solidFill>
              </a:rPr>
              <a:t>C. </a:t>
            </a:r>
            <a:r>
              <a:rPr lang="cs-CZ" i="1" dirty="0" err="1">
                <a:solidFill>
                  <a:schemeClr val="tx1"/>
                </a:solidFill>
              </a:rPr>
              <a:t>auratus</a:t>
            </a:r>
            <a:r>
              <a:rPr lang="cs-CZ" dirty="0">
                <a:solidFill>
                  <a:schemeClr val="tx1"/>
                </a:solidFill>
              </a:rPr>
              <a:t> (1)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3n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SE </a:t>
            </a:r>
            <a:r>
              <a:rPr lang="cs-CZ" dirty="0" err="1">
                <a:solidFill>
                  <a:schemeClr val="tx1"/>
                </a:solidFill>
              </a:rPr>
              <a:t>Europe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7176120" y="2132856"/>
            <a:ext cx="3656002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1"/>
                </a:solidFill>
              </a:rPr>
              <a:t>C. </a:t>
            </a:r>
            <a:r>
              <a:rPr lang="cs-CZ" i="1" dirty="0" err="1">
                <a:solidFill>
                  <a:schemeClr val="tx1"/>
                </a:solidFill>
              </a:rPr>
              <a:t>auratus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(2)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2n 3n, </a:t>
            </a:r>
            <a:r>
              <a:rPr lang="cs-CZ" dirty="0" err="1">
                <a:solidFill>
                  <a:schemeClr val="tx1"/>
                </a:solidFill>
              </a:rPr>
              <a:t>Asia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7176120" y="2996952"/>
            <a:ext cx="3656002" cy="36933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1"/>
                </a:solidFill>
              </a:rPr>
              <a:t>C. </a:t>
            </a:r>
            <a:r>
              <a:rPr lang="cs-CZ" i="1" dirty="0" err="1">
                <a:solidFill>
                  <a:schemeClr val="tx1"/>
                </a:solidFill>
              </a:rPr>
              <a:t>gibelio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Evrope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Asia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i="1" dirty="0">
                <a:solidFill>
                  <a:schemeClr val="tx1"/>
                </a:solidFill>
              </a:rPr>
              <a:t>2n 3n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7176120" y="4005064"/>
            <a:ext cx="3656002" cy="36933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1"/>
                </a:solidFill>
              </a:rPr>
              <a:t>C. </a:t>
            </a:r>
            <a:r>
              <a:rPr lang="cs-CZ" i="1" dirty="0" err="1">
                <a:solidFill>
                  <a:schemeClr val="tx1"/>
                </a:solidFill>
              </a:rPr>
              <a:t>cf</a:t>
            </a:r>
            <a:r>
              <a:rPr lang="cs-CZ" i="1" dirty="0">
                <a:solidFill>
                  <a:schemeClr val="tx1"/>
                </a:solidFill>
              </a:rPr>
              <a:t>. </a:t>
            </a:r>
            <a:r>
              <a:rPr lang="cs-CZ" i="1" dirty="0" err="1">
                <a:solidFill>
                  <a:schemeClr val="tx1"/>
                </a:solidFill>
              </a:rPr>
              <a:t>gibelio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Mongolia</a:t>
            </a:r>
            <a:r>
              <a:rPr lang="cs-CZ" dirty="0">
                <a:solidFill>
                  <a:schemeClr val="tx1"/>
                </a:solidFill>
              </a:rPr>
              <a:t> 2n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7176119" y="4941169"/>
            <a:ext cx="3656003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1"/>
                </a:solidFill>
              </a:rPr>
              <a:t>C. </a:t>
            </a:r>
            <a:r>
              <a:rPr lang="cs-CZ" i="1" dirty="0" err="1">
                <a:solidFill>
                  <a:schemeClr val="tx1"/>
                </a:solidFill>
              </a:rPr>
              <a:t>langsdorfii</a:t>
            </a:r>
            <a:r>
              <a:rPr lang="cs-CZ" i="1" dirty="0">
                <a:solidFill>
                  <a:schemeClr val="tx1"/>
                </a:solidFill>
              </a:rPr>
              <a:t> 2n  3n </a:t>
            </a:r>
            <a:r>
              <a:rPr lang="cs-CZ" dirty="0">
                <a:solidFill>
                  <a:schemeClr val="tx1"/>
                </a:solidFill>
              </a:rPr>
              <a:t>Japan, </a:t>
            </a:r>
            <a:r>
              <a:rPr lang="cs-CZ" dirty="0" err="1">
                <a:solidFill>
                  <a:schemeClr val="tx1"/>
                </a:solidFill>
              </a:rPr>
              <a:t>Europe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176120" y="5661248"/>
            <a:ext cx="365600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1"/>
                </a:solidFill>
              </a:rPr>
              <a:t>C. </a:t>
            </a:r>
            <a:r>
              <a:rPr lang="cs-CZ" i="1" dirty="0" err="1">
                <a:solidFill>
                  <a:schemeClr val="tx1"/>
                </a:solidFill>
              </a:rPr>
              <a:t>cuvieri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Japan </a:t>
            </a:r>
            <a:r>
              <a:rPr lang="cs-CZ" i="1" dirty="0">
                <a:solidFill>
                  <a:schemeClr val="tx1"/>
                </a:solidFill>
              </a:rPr>
              <a:t>2n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176120" y="6309320"/>
            <a:ext cx="3656002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2"/>
                </a:solidFill>
              </a:rPr>
              <a:t>C. </a:t>
            </a:r>
            <a:r>
              <a:rPr lang="cs-CZ" i="1" dirty="0" err="1">
                <a:solidFill>
                  <a:schemeClr val="bg2"/>
                </a:solidFill>
              </a:rPr>
              <a:t>carassius</a:t>
            </a:r>
            <a:r>
              <a:rPr lang="cs-CZ" i="1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Europe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i="1" dirty="0">
                <a:solidFill>
                  <a:schemeClr val="bg2"/>
                </a:solidFill>
              </a:rPr>
              <a:t>2n</a:t>
            </a:r>
            <a:endParaRPr lang="cs-CZ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679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57"/>
    </mc:Choice>
    <mc:Fallback xmlns="">
      <p:transition spd="slow" advTm="51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1FFE2F-214B-4678-BB37-806D67031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27886" r="14445" b="27019"/>
          <a:stretch/>
        </p:blipFill>
        <p:spPr bwMode="auto">
          <a:xfrm>
            <a:off x="9829800" y="157730"/>
            <a:ext cx="2197100" cy="7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77B6939-923D-2B9D-F569-7D5771A0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26" y="344209"/>
            <a:ext cx="3455583" cy="1325563"/>
          </a:xfrm>
        </p:spPr>
        <p:txBody>
          <a:bodyPr/>
          <a:lstStyle/>
          <a:p>
            <a:r>
              <a:rPr lang="cs-CZ" dirty="0"/>
              <a:t>Východiska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8C4A84-C0CF-AF18-203C-46AD7C0E4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Karas obecný - střední, východní a severní Evropa</a:t>
            </a:r>
          </a:p>
          <a:p>
            <a:r>
              <a:rPr lang="cs-CZ" dirty="0"/>
              <a:t>Téměř výhradně v </a:t>
            </a:r>
            <a:r>
              <a:rPr lang="cs-CZ" dirty="0" err="1"/>
              <a:t>lentických</a:t>
            </a:r>
            <a:r>
              <a:rPr lang="cs-CZ" dirty="0"/>
              <a:t> ekosystémech (jezera, říční nivy)</a:t>
            </a:r>
          </a:p>
          <a:p>
            <a:r>
              <a:rPr lang="cs-CZ" dirty="0"/>
              <a:t>Náchylnost ke genetické izolaci (</a:t>
            </a:r>
            <a:r>
              <a:rPr lang="cs-CZ" dirty="0" err="1"/>
              <a:t>bottlenecks</a:t>
            </a:r>
            <a:r>
              <a:rPr lang="cs-CZ" dirty="0"/>
              <a:t>) – malé velikosti populací s malým rozptylem</a:t>
            </a:r>
          </a:p>
          <a:p>
            <a:r>
              <a:rPr lang="pl-PL" dirty="0"/>
              <a:t>Pravděpodobně silná geografická struktura</a:t>
            </a:r>
          </a:p>
          <a:p>
            <a:r>
              <a:rPr lang="cs-CZ" dirty="0"/>
              <a:t>Karas zřejmě nebyl schopen překročit hranici povodí Dunaje do severní Evropy- ale asi začal</a:t>
            </a:r>
          </a:p>
          <a:p>
            <a:r>
              <a:rPr lang="cs-CZ" dirty="0"/>
              <a:t>Izolace genetických linií Dunaj x Sever po dobu 2,15 mil. let - na počátku pleistocénu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587A63-2985-E272-E9EB-03CADE642E69}"/>
              </a:ext>
            </a:extLst>
          </p:cNvPr>
          <p:cNvSpPr txBox="1"/>
          <p:nvPr/>
        </p:nvSpPr>
        <p:spPr>
          <a:xfrm>
            <a:off x="838200" y="6252880"/>
            <a:ext cx="6742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Hänfling</a:t>
            </a:r>
            <a:r>
              <a:rPr lang="cs-CZ" dirty="0"/>
              <a:t> et al. 2005; </a:t>
            </a:r>
            <a:r>
              <a:rPr lang="cs-CZ" dirty="0" err="1"/>
              <a:t>Jeffries</a:t>
            </a:r>
            <a:r>
              <a:rPr lang="cs-CZ" dirty="0"/>
              <a:t> et al. 2016; </a:t>
            </a:r>
            <a:r>
              <a:rPr lang="cs-CZ" dirty="0" err="1"/>
              <a:t>Holopainen</a:t>
            </a:r>
            <a:r>
              <a:rPr lang="cs-CZ" dirty="0"/>
              <a:t> et al. 1997).</a:t>
            </a:r>
          </a:p>
        </p:txBody>
      </p:sp>
    </p:spTree>
    <p:extLst>
      <p:ext uri="{BB962C8B-B14F-4D97-AF65-F5344CB8AC3E}">
        <p14:creationId xmlns:p14="http://schemas.microsoft.com/office/powerpoint/2010/main" val="42810715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|0.5|0.2|2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.5|11|7.2|9.3|8.3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bd56523-7277-4038-a498-ceb504a6f08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5FCBB3FA8FCCE4883EB489455B581CF" ma:contentTypeVersion="18" ma:contentTypeDescription="Vytvoří nový dokument" ma:contentTypeScope="" ma:versionID="48bcc48b5f8f7a57cbc0cd9b3124c931">
  <xsd:schema xmlns:xsd="http://www.w3.org/2001/XMLSchema" xmlns:xs="http://www.w3.org/2001/XMLSchema" xmlns:p="http://schemas.microsoft.com/office/2006/metadata/properties" xmlns:ns3="5bd56523-7277-4038-a498-ceb504a6f08c" xmlns:ns4="f2e900c5-c176-4de9-9c59-c8f318314e3e" targetNamespace="http://schemas.microsoft.com/office/2006/metadata/properties" ma:root="true" ma:fieldsID="61921d9c2a4f0c3569680b6781df3f91" ns3:_="" ns4:_="">
    <xsd:import namespace="5bd56523-7277-4038-a498-ceb504a6f08c"/>
    <xsd:import namespace="f2e900c5-c176-4de9-9c59-c8f318314e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d56523-7277-4038-a498-ceb504a6f0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900c5-c176-4de9-9c59-c8f318314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9CE33D-F503-4C66-BE2C-258EBBDDA02E}">
  <ds:schemaRefs>
    <ds:schemaRef ds:uri="http://www.w3.org/XML/1998/namespace"/>
    <ds:schemaRef ds:uri="f2e900c5-c176-4de9-9c59-c8f318314e3e"/>
    <ds:schemaRef ds:uri="http://purl.org/dc/dcmitype/"/>
    <ds:schemaRef ds:uri="http://schemas.microsoft.com/office/2006/documentManagement/types"/>
    <ds:schemaRef ds:uri="5bd56523-7277-4038-a498-ceb504a6f08c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E63F5EA-CB24-464C-9121-F74782B634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7F06E0-F38C-4A00-99AE-E0BA2DD975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d56523-7277-4038-a498-ceb504a6f08c"/>
    <ds:schemaRef ds:uri="f2e900c5-c176-4de9-9c59-c8f318314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818</Words>
  <Application>Microsoft Office PowerPoint</Application>
  <PresentationFormat>Širokoúhlá obrazovka</PresentationFormat>
  <Paragraphs>116</Paragraphs>
  <Slides>28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7" baseType="lpstr">
      <vt:lpstr>AdvTimes</vt:lpstr>
      <vt:lpstr>-apple-system</vt:lpstr>
      <vt:lpstr>Aptos</vt:lpstr>
      <vt:lpstr>Aptos Display</vt:lpstr>
      <vt:lpstr>Arial</vt:lpstr>
      <vt:lpstr>Candara</vt:lpstr>
      <vt:lpstr>Georgia</vt:lpstr>
      <vt:lpstr>Symbol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Východiska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Současný výskyt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</vt:lpstr>
      <vt:lpstr>Prezentace aplikace PowerPoint</vt:lpstr>
      <vt:lpstr>Prezentace aplikace PowerPoint</vt:lpstr>
      <vt:lpstr>Různé typy prostředí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baxa</dc:creator>
  <cp:lastModifiedBy>Kalous Lukáš</cp:lastModifiedBy>
  <cp:revision>6</cp:revision>
  <dcterms:created xsi:type="dcterms:W3CDTF">2024-03-08T08:59:42Z</dcterms:created>
  <dcterms:modified xsi:type="dcterms:W3CDTF">2024-03-22T07:21:58Z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0x01010075FCBB3FA8FCCE4883EB489455B581CF</vt:lpwstr>
  </property>
</Properties>
</file>