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15" r:id="rId3"/>
    <p:sldId id="269" r:id="rId4"/>
    <p:sldId id="314" r:id="rId5"/>
    <p:sldId id="280" r:id="rId6"/>
    <p:sldId id="313" r:id="rId7"/>
    <p:sldId id="347" r:id="rId8"/>
    <p:sldId id="354" r:id="rId9"/>
    <p:sldId id="311" r:id="rId10"/>
    <p:sldId id="355" r:id="rId11"/>
    <p:sldId id="356" r:id="rId12"/>
    <p:sldId id="265" r:id="rId13"/>
    <p:sldId id="274" r:id="rId14"/>
    <p:sldId id="267" r:id="rId15"/>
    <p:sldId id="270" r:id="rId16"/>
    <p:sldId id="275" r:id="rId17"/>
    <p:sldId id="263" r:id="rId18"/>
    <p:sldId id="262" r:id="rId19"/>
    <p:sldId id="276" r:id="rId20"/>
    <p:sldId id="279" r:id="rId2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6" autoAdjust="0"/>
    <p:restoredTop sz="94660"/>
  </p:normalViewPr>
  <p:slideViewPr>
    <p:cSldViewPr snapToGrid="0">
      <p:cViewPr varScale="1">
        <p:scale>
          <a:sx n="96" d="100"/>
          <a:sy n="96" d="100"/>
        </p:scale>
        <p:origin x="86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akub\Documents\JU\Bc\materi&#225;l\Vyter_karase_dat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442541557305337"/>
          <c:y val="0.21664363745099099"/>
          <c:w val="0.84776014536644462"/>
          <c:h val="0.66002202509821672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trendline>
            <c:trendlineType val="poly"/>
            <c:order val="2"/>
            <c:dispRSqr val="1"/>
            <c:dispEq val="1"/>
            <c:trendlineLbl>
              <c:layout>
                <c:manualLayout>
                  <c:x val="-0.46500384389782501"/>
                  <c:y val="-0.1407626688288463"/>
                </c:manualLayout>
              </c:layout>
              <c:tx>
                <c:rich>
                  <a:bodyPr/>
                  <a:lstStyle/>
                  <a:p>
                    <a:pPr>
                      <a:defRPr sz="2000"/>
                    </a:pPr>
                    <a:r>
                      <a:rPr lang="en-US" sz="1600" baseline="0" dirty="0"/>
                      <a:t>y = -</a:t>
                    </a:r>
                    <a:r>
                      <a:rPr lang="cs-CZ" sz="1600" baseline="0" dirty="0"/>
                      <a:t> </a:t>
                    </a:r>
                    <a:r>
                      <a:rPr lang="en-US" sz="1600" baseline="0" dirty="0"/>
                      <a:t>4,0476x</a:t>
                    </a:r>
                    <a:r>
                      <a:rPr lang="en-US" sz="1600" baseline="30000" dirty="0"/>
                      <a:t>2</a:t>
                    </a:r>
                    <a:r>
                      <a:rPr lang="en-US" sz="1600" baseline="0" dirty="0"/>
                      <a:t> + 40,238x - 20</a:t>
                    </a:r>
                    <a:br>
                      <a:rPr lang="en-US" sz="1600" baseline="0" dirty="0"/>
                    </a:br>
                    <a:r>
                      <a:rPr lang="en-US" sz="1600" baseline="0" dirty="0"/>
                      <a:t>R² = 0,9702</a:t>
                    </a:r>
                    <a:endParaRPr lang="en-US" sz="1600" dirty="0"/>
                  </a:p>
                </c:rich>
              </c:tx>
              <c:numFmt formatCode="General" sourceLinked="0"/>
            </c:trendlineLbl>
          </c:trendline>
          <c:cat>
            <c:numRef>
              <c:f>'h;°h,pGSI'!$B$62:$B$68</c:f>
              <c:numCache>
                <c:formatCode>0.0</c:formatCode>
                <c:ptCount val="7"/>
                <c:pt idx="0">
                  <c:v>15.462499999999999</c:v>
                </c:pt>
                <c:pt idx="1">
                  <c:v>17.256250000000001</c:v>
                </c:pt>
                <c:pt idx="2">
                  <c:v>18.931249999999999</c:v>
                </c:pt>
                <c:pt idx="3">
                  <c:v>21.04</c:v>
                </c:pt>
                <c:pt idx="4">
                  <c:v>23.261538461538461</c:v>
                </c:pt>
                <c:pt idx="5">
                  <c:v>25.200000000000003</c:v>
                </c:pt>
                <c:pt idx="6">
                  <c:v>27.233333333333334</c:v>
                </c:pt>
              </c:numCache>
            </c:numRef>
          </c:cat>
          <c:val>
            <c:numRef>
              <c:f>'h;°h,pGSI'!$E$62:$E$68</c:f>
              <c:numCache>
                <c:formatCode>General</c:formatCode>
                <c:ptCount val="7"/>
                <c:pt idx="0">
                  <c:v>20</c:v>
                </c:pt>
                <c:pt idx="1">
                  <c:v>40</c:v>
                </c:pt>
                <c:pt idx="2">
                  <c:v>60</c:v>
                </c:pt>
                <c:pt idx="3">
                  <c:v>80</c:v>
                </c:pt>
                <c:pt idx="4">
                  <c:v>80</c:v>
                </c:pt>
                <c:pt idx="5">
                  <c:v>80</c:v>
                </c:pt>
                <c:pt idx="6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AFA-4EEE-AFF5-C8143DE167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1586304"/>
        <c:axId val="191143232"/>
      </c:barChart>
      <c:catAx>
        <c:axId val="1915863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/>
                  <a:t>Teplota </a:t>
                </a:r>
                <a:r>
                  <a:rPr lang="cs-CZ" sz="2000"/>
                  <a:t>(</a:t>
                </a:r>
                <a:r>
                  <a:rPr lang="en-US" sz="2000"/>
                  <a:t>°C</a:t>
                </a:r>
                <a:r>
                  <a:rPr lang="cs-CZ" sz="2000"/>
                  <a:t>)</a:t>
                </a:r>
                <a:endParaRPr lang="en-US" sz="2000"/>
              </a:p>
            </c:rich>
          </c:tx>
          <c:overlay val="0"/>
        </c:title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cs-CZ"/>
          </a:p>
        </c:txPr>
        <c:crossAx val="191143232"/>
        <c:crosses val="autoZero"/>
        <c:auto val="1"/>
        <c:lblAlgn val="ctr"/>
        <c:lblOffset val="100"/>
        <c:noMultiLvlLbl val="0"/>
      </c:catAx>
      <c:valAx>
        <c:axId val="19114323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cs-CZ" sz="2000" dirty="0"/>
                  <a:t>Uměle v</a:t>
                </a:r>
                <a:r>
                  <a:rPr lang="en-US" sz="2000" dirty="0" err="1"/>
                  <a:t>ytře</a:t>
                </a:r>
                <a:r>
                  <a:rPr lang="cs-CZ" sz="2000" dirty="0" err="1"/>
                  <a:t>né</a:t>
                </a:r>
                <a:r>
                  <a:rPr lang="en-US" sz="2000" dirty="0"/>
                  <a:t> </a:t>
                </a:r>
                <a:r>
                  <a:rPr lang="cs-CZ" sz="2000" dirty="0"/>
                  <a:t>jikernačky</a:t>
                </a:r>
                <a:r>
                  <a:rPr lang="en-US" sz="2000" dirty="0"/>
                  <a:t>  </a:t>
                </a:r>
                <a:r>
                  <a:rPr lang="cs-CZ" sz="2000" dirty="0"/>
                  <a:t>(</a:t>
                </a:r>
                <a:r>
                  <a:rPr lang="en-US" sz="2000" dirty="0"/>
                  <a:t>%</a:t>
                </a:r>
                <a:r>
                  <a:rPr lang="cs-CZ" sz="2000" dirty="0"/>
                  <a:t>)</a:t>
                </a:r>
                <a:endParaRPr lang="en-US" sz="2000" dirty="0"/>
              </a:p>
            </c:rich>
          </c:tx>
          <c:layout>
            <c:manualLayout>
              <c:xMode val="edge"/>
              <c:yMode val="edge"/>
              <c:x val="3.7710058964641788E-2"/>
              <c:y val="0.3483485270240105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cs-CZ"/>
          </a:p>
        </c:txPr>
        <c:crossAx val="191586304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cs-CZ"/>
              <a:t>Teplota vody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0613021249563609"/>
          <c:y val="0.12747947494772024"/>
          <c:w val="0.78402519685039374"/>
          <c:h val="0.74671105471726196"/>
        </c:manualLayout>
      </c:layout>
      <c:lineChart>
        <c:grouping val="standard"/>
        <c:varyColors val="0"/>
        <c:ser>
          <c:idx val="0"/>
          <c:order val="0"/>
          <c:tx>
            <c:strRef>
              <c:f>'Udržování teploty před výtěrem'!$C$23</c:f>
              <c:strCache>
                <c:ptCount val="1"/>
                <c:pt idx="0">
                  <c:v>15,5</c:v>
                </c:pt>
              </c:strCache>
            </c:strRef>
          </c:tx>
          <c:marker>
            <c:symbol val="none"/>
          </c:marker>
          <c:cat>
            <c:numRef>
              <c:f>'Udržování teploty před výtěrem'!$A$6:$A$21</c:f>
              <c:numCache>
                <c:formatCode>General</c:formatCode>
                <c:ptCount val="16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  <c:pt idx="6">
                  <c:v>12</c:v>
                </c:pt>
                <c:pt idx="7">
                  <c:v>14</c:v>
                </c:pt>
                <c:pt idx="8">
                  <c:v>16</c:v>
                </c:pt>
                <c:pt idx="9">
                  <c:v>18</c:v>
                </c:pt>
                <c:pt idx="10">
                  <c:v>20</c:v>
                </c:pt>
                <c:pt idx="11">
                  <c:v>22</c:v>
                </c:pt>
                <c:pt idx="12">
                  <c:v>24</c:v>
                </c:pt>
                <c:pt idx="13">
                  <c:v>26</c:v>
                </c:pt>
                <c:pt idx="14">
                  <c:v>28</c:v>
                </c:pt>
                <c:pt idx="15">
                  <c:v>30</c:v>
                </c:pt>
              </c:numCache>
            </c:numRef>
          </c:cat>
          <c:val>
            <c:numRef>
              <c:f>'Udržování teploty před výtěrem'!$C$6:$C$21</c:f>
              <c:numCache>
                <c:formatCode>General</c:formatCode>
                <c:ptCount val="16"/>
                <c:pt idx="0">
                  <c:v>15.1</c:v>
                </c:pt>
                <c:pt idx="1">
                  <c:v>15.2</c:v>
                </c:pt>
                <c:pt idx="2">
                  <c:v>15.3</c:v>
                </c:pt>
                <c:pt idx="3">
                  <c:v>15.4</c:v>
                </c:pt>
                <c:pt idx="4">
                  <c:v>15.6</c:v>
                </c:pt>
                <c:pt idx="5">
                  <c:v>15.6</c:v>
                </c:pt>
                <c:pt idx="6">
                  <c:v>15.7</c:v>
                </c:pt>
                <c:pt idx="7">
                  <c:v>15.6</c:v>
                </c:pt>
                <c:pt idx="8">
                  <c:v>15.7</c:v>
                </c:pt>
                <c:pt idx="9">
                  <c:v>15.3</c:v>
                </c:pt>
                <c:pt idx="10">
                  <c:v>15.6</c:v>
                </c:pt>
                <c:pt idx="11">
                  <c:v>15.6</c:v>
                </c:pt>
                <c:pt idx="12">
                  <c:v>15.1</c:v>
                </c:pt>
                <c:pt idx="13">
                  <c:v>15.5</c:v>
                </c:pt>
                <c:pt idx="14">
                  <c:v>15.6</c:v>
                </c:pt>
                <c:pt idx="15">
                  <c:v>15.5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FBB-4F55-AA7F-2251AA5192B2}"/>
            </c:ext>
          </c:extLst>
        </c:ser>
        <c:ser>
          <c:idx val="1"/>
          <c:order val="1"/>
          <c:tx>
            <c:strRef>
              <c:f>'Udržování teploty před výtěrem'!$D$23</c:f>
              <c:strCache>
                <c:ptCount val="1"/>
                <c:pt idx="0">
                  <c:v>17,3</c:v>
                </c:pt>
              </c:strCache>
            </c:strRef>
          </c:tx>
          <c:marker>
            <c:symbol val="none"/>
          </c:marker>
          <c:cat>
            <c:numRef>
              <c:f>'Udržování teploty před výtěrem'!$A$6:$A$21</c:f>
              <c:numCache>
                <c:formatCode>General</c:formatCode>
                <c:ptCount val="16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  <c:pt idx="6">
                  <c:v>12</c:v>
                </c:pt>
                <c:pt idx="7">
                  <c:v>14</c:v>
                </c:pt>
                <c:pt idx="8">
                  <c:v>16</c:v>
                </c:pt>
                <c:pt idx="9">
                  <c:v>18</c:v>
                </c:pt>
                <c:pt idx="10">
                  <c:v>20</c:v>
                </c:pt>
                <c:pt idx="11">
                  <c:v>22</c:v>
                </c:pt>
                <c:pt idx="12">
                  <c:v>24</c:v>
                </c:pt>
                <c:pt idx="13">
                  <c:v>26</c:v>
                </c:pt>
                <c:pt idx="14">
                  <c:v>28</c:v>
                </c:pt>
                <c:pt idx="15">
                  <c:v>30</c:v>
                </c:pt>
              </c:numCache>
            </c:numRef>
          </c:cat>
          <c:val>
            <c:numRef>
              <c:f>'Udržování teploty před výtěrem'!$D$6:$D$21</c:f>
              <c:numCache>
                <c:formatCode>General</c:formatCode>
                <c:ptCount val="16"/>
                <c:pt idx="0">
                  <c:v>17.2</c:v>
                </c:pt>
                <c:pt idx="1">
                  <c:v>17.2</c:v>
                </c:pt>
                <c:pt idx="2">
                  <c:v>17.399999999999999</c:v>
                </c:pt>
                <c:pt idx="3">
                  <c:v>17.2</c:v>
                </c:pt>
                <c:pt idx="4">
                  <c:v>17.3</c:v>
                </c:pt>
                <c:pt idx="5">
                  <c:v>17.2</c:v>
                </c:pt>
                <c:pt idx="6">
                  <c:v>17.399999999999999</c:v>
                </c:pt>
                <c:pt idx="7">
                  <c:v>17.399999999999999</c:v>
                </c:pt>
                <c:pt idx="8">
                  <c:v>17.5</c:v>
                </c:pt>
                <c:pt idx="9">
                  <c:v>17.2</c:v>
                </c:pt>
                <c:pt idx="10">
                  <c:v>17.399999999999999</c:v>
                </c:pt>
                <c:pt idx="11">
                  <c:v>17.3</c:v>
                </c:pt>
                <c:pt idx="12" formatCode="0.0">
                  <c:v>17</c:v>
                </c:pt>
                <c:pt idx="13" formatCode="0.0">
                  <c:v>17</c:v>
                </c:pt>
                <c:pt idx="14" formatCode="0.0">
                  <c:v>17</c:v>
                </c:pt>
                <c:pt idx="15">
                  <c:v>17.399999999999999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FBB-4F55-AA7F-2251AA5192B2}"/>
            </c:ext>
          </c:extLst>
        </c:ser>
        <c:ser>
          <c:idx val="2"/>
          <c:order val="2"/>
          <c:tx>
            <c:strRef>
              <c:f>'Udržování teploty před výtěrem'!$E$23</c:f>
              <c:strCache>
                <c:ptCount val="1"/>
                <c:pt idx="0">
                  <c:v>18,9</c:v>
                </c:pt>
              </c:strCache>
            </c:strRef>
          </c:tx>
          <c:marker>
            <c:symbol val="none"/>
          </c:marker>
          <c:cat>
            <c:numRef>
              <c:f>'Udržování teploty před výtěrem'!$A$6:$A$21</c:f>
              <c:numCache>
                <c:formatCode>General</c:formatCode>
                <c:ptCount val="16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  <c:pt idx="6">
                  <c:v>12</c:v>
                </c:pt>
                <c:pt idx="7">
                  <c:v>14</c:v>
                </c:pt>
                <c:pt idx="8">
                  <c:v>16</c:v>
                </c:pt>
                <c:pt idx="9">
                  <c:v>18</c:v>
                </c:pt>
                <c:pt idx="10">
                  <c:v>20</c:v>
                </c:pt>
                <c:pt idx="11">
                  <c:v>22</c:v>
                </c:pt>
                <c:pt idx="12">
                  <c:v>24</c:v>
                </c:pt>
                <c:pt idx="13">
                  <c:v>26</c:v>
                </c:pt>
                <c:pt idx="14">
                  <c:v>28</c:v>
                </c:pt>
                <c:pt idx="15">
                  <c:v>30</c:v>
                </c:pt>
              </c:numCache>
            </c:numRef>
          </c:cat>
          <c:val>
            <c:numRef>
              <c:f>'Udržování teploty před výtěrem'!$E$6:$E$21</c:f>
              <c:numCache>
                <c:formatCode>0.0</c:formatCode>
                <c:ptCount val="16"/>
                <c:pt idx="0" formatCode="General">
                  <c:v>18.899999999999999</c:v>
                </c:pt>
                <c:pt idx="1">
                  <c:v>19</c:v>
                </c:pt>
                <c:pt idx="2">
                  <c:v>19</c:v>
                </c:pt>
                <c:pt idx="3" formatCode="General">
                  <c:v>19.2</c:v>
                </c:pt>
                <c:pt idx="4" formatCode="General">
                  <c:v>19.3</c:v>
                </c:pt>
                <c:pt idx="5" formatCode="General">
                  <c:v>19.100000000000001</c:v>
                </c:pt>
                <c:pt idx="6">
                  <c:v>19</c:v>
                </c:pt>
                <c:pt idx="7" formatCode="General">
                  <c:v>18.899999999999999</c:v>
                </c:pt>
                <c:pt idx="8" formatCode="General">
                  <c:v>18.899999999999999</c:v>
                </c:pt>
                <c:pt idx="9" formatCode="General">
                  <c:v>18.5</c:v>
                </c:pt>
                <c:pt idx="10" formatCode="General">
                  <c:v>18.8</c:v>
                </c:pt>
                <c:pt idx="11" formatCode="General">
                  <c:v>18.7</c:v>
                </c:pt>
                <c:pt idx="12">
                  <c:v>19</c:v>
                </c:pt>
                <c:pt idx="13" formatCode="General">
                  <c:v>18.8</c:v>
                </c:pt>
                <c:pt idx="14" formatCode="General">
                  <c:v>18.899999999999999</c:v>
                </c:pt>
                <c:pt idx="15" formatCode="General">
                  <c:v>18.899999999999999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FBB-4F55-AA7F-2251AA5192B2}"/>
            </c:ext>
          </c:extLst>
        </c:ser>
        <c:ser>
          <c:idx val="3"/>
          <c:order val="3"/>
          <c:tx>
            <c:strRef>
              <c:f>'Udržování teploty před výtěrem'!$F$23</c:f>
              <c:strCache>
                <c:ptCount val="1"/>
                <c:pt idx="0">
                  <c:v>21,0</c:v>
                </c:pt>
              </c:strCache>
            </c:strRef>
          </c:tx>
          <c:marker>
            <c:symbol val="none"/>
          </c:marker>
          <c:cat>
            <c:numRef>
              <c:f>'Udržování teploty před výtěrem'!$A$6:$A$21</c:f>
              <c:numCache>
                <c:formatCode>General</c:formatCode>
                <c:ptCount val="16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  <c:pt idx="6">
                  <c:v>12</c:v>
                </c:pt>
                <c:pt idx="7">
                  <c:v>14</c:v>
                </c:pt>
                <c:pt idx="8">
                  <c:v>16</c:v>
                </c:pt>
                <c:pt idx="9">
                  <c:v>18</c:v>
                </c:pt>
                <c:pt idx="10">
                  <c:v>20</c:v>
                </c:pt>
                <c:pt idx="11">
                  <c:v>22</c:v>
                </c:pt>
                <c:pt idx="12">
                  <c:v>24</c:v>
                </c:pt>
                <c:pt idx="13">
                  <c:v>26</c:v>
                </c:pt>
                <c:pt idx="14">
                  <c:v>28</c:v>
                </c:pt>
                <c:pt idx="15">
                  <c:v>30</c:v>
                </c:pt>
              </c:numCache>
            </c:numRef>
          </c:cat>
          <c:val>
            <c:numRef>
              <c:f>'Udržování teploty před výtěrem'!$F$6:$F$20</c:f>
              <c:numCache>
                <c:formatCode>General</c:formatCode>
                <c:ptCount val="15"/>
                <c:pt idx="0">
                  <c:v>21.2</c:v>
                </c:pt>
                <c:pt idx="1">
                  <c:v>21.6</c:v>
                </c:pt>
                <c:pt idx="2">
                  <c:v>20.9</c:v>
                </c:pt>
                <c:pt idx="3" formatCode="0.0">
                  <c:v>21</c:v>
                </c:pt>
                <c:pt idx="4">
                  <c:v>21.2</c:v>
                </c:pt>
                <c:pt idx="5" formatCode="0.0">
                  <c:v>21</c:v>
                </c:pt>
                <c:pt idx="6">
                  <c:v>20.8</c:v>
                </c:pt>
                <c:pt idx="7">
                  <c:v>20.9</c:v>
                </c:pt>
                <c:pt idx="8">
                  <c:v>20.9</c:v>
                </c:pt>
                <c:pt idx="9">
                  <c:v>20.8</c:v>
                </c:pt>
                <c:pt idx="10">
                  <c:v>21.2</c:v>
                </c:pt>
                <c:pt idx="11" formatCode="0.0">
                  <c:v>21</c:v>
                </c:pt>
                <c:pt idx="12" formatCode="0.0">
                  <c:v>20.9</c:v>
                </c:pt>
                <c:pt idx="13" formatCode="0.0">
                  <c:v>21</c:v>
                </c:pt>
                <c:pt idx="14" formatCode="0.0">
                  <c:v>21.2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FBB-4F55-AA7F-2251AA5192B2}"/>
            </c:ext>
          </c:extLst>
        </c:ser>
        <c:ser>
          <c:idx val="4"/>
          <c:order val="4"/>
          <c:tx>
            <c:strRef>
              <c:f>'Udržování teploty před výtěrem'!$G$23</c:f>
              <c:strCache>
                <c:ptCount val="1"/>
                <c:pt idx="0">
                  <c:v>23,3</c:v>
                </c:pt>
              </c:strCache>
            </c:strRef>
          </c:tx>
          <c:marker>
            <c:symbol val="none"/>
          </c:marker>
          <c:cat>
            <c:numRef>
              <c:f>'Udržování teploty před výtěrem'!$A$6:$A$21</c:f>
              <c:numCache>
                <c:formatCode>General</c:formatCode>
                <c:ptCount val="16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  <c:pt idx="6">
                  <c:v>12</c:v>
                </c:pt>
                <c:pt idx="7">
                  <c:v>14</c:v>
                </c:pt>
                <c:pt idx="8">
                  <c:v>16</c:v>
                </c:pt>
                <c:pt idx="9">
                  <c:v>18</c:v>
                </c:pt>
                <c:pt idx="10">
                  <c:v>20</c:v>
                </c:pt>
                <c:pt idx="11">
                  <c:v>22</c:v>
                </c:pt>
                <c:pt idx="12">
                  <c:v>24</c:v>
                </c:pt>
                <c:pt idx="13">
                  <c:v>26</c:v>
                </c:pt>
                <c:pt idx="14">
                  <c:v>28</c:v>
                </c:pt>
                <c:pt idx="15">
                  <c:v>30</c:v>
                </c:pt>
              </c:numCache>
            </c:numRef>
          </c:cat>
          <c:val>
            <c:numRef>
              <c:f>'Udržování teploty před výtěrem'!$G$6:$G$18</c:f>
              <c:numCache>
                <c:formatCode>General</c:formatCode>
                <c:ptCount val="13"/>
                <c:pt idx="0">
                  <c:v>23.3</c:v>
                </c:pt>
                <c:pt idx="1">
                  <c:v>23.3</c:v>
                </c:pt>
                <c:pt idx="2">
                  <c:v>23.2</c:v>
                </c:pt>
                <c:pt idx="3">
                  <c:v>23.3</c:v>
                </c:pt>
                <c:pt idx="4">
                  <c:v>23.3</c:v>
                </c:pt>
                <c:pt idx="5">
                  <c:v>23.2</c:v>
                </c:pt>
                <c:pt idx="6">
                  <c:v>23.2</c:v>
                </c:pt>
                <c:pt idx="7">
                  <c:v>23.3</c:v>
                </c:pt>
                <c:pt idx="8">
                  <c:v>23.3</c:v>
                </c:pt>
                <c:pt idx="9">
                  <c:v>23.3</c:v>
                </c:pt>
                <c:pt idx="10">
                  <c:v>23.4</c:v>
                </c:pt>
                <c:pt idx="11">
                  <c:v>23.4</c:v>
                </c:pt>
                <c:pt idx="12">
                  <c:v>22.9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9FBB-4F55-AA7F-2251AA5192B2}"/>
            </c:ext>
          </c:extLst>
        </c:ser>
        <c:ser>
          <c:idx val="5"/>
          <c:order val="5"/>
          <c:tx>
            <c:strRef>
              <c:f>'Udržování teploty před výtěrem'!$H$23</c:f>
              <c:strCache>
                <c:ptCount val="1"/>
                <c:pt idx="0">
                  <c:v>25,2</c:v>
                </c:pt>
              </c:strCache>
            </c:strRef>
          </c:tx>
          <c:marker>
            <c:symbol val="none"/>
          </c:marker>
          <c:cat>
            <c:numRef>
              <c:f>'Udržování teploty před výtěrem'!$A$6:$A$21</c:f>
              <c:numCache>
                <c:formatCode>General</c:formatCode>
                <c:ptCount val="16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  <c:pt idx="6">
                  <c:v>12</c:v>
                </c:pt>
                <c:pt idx="7">
                  <c:v>14</c:v>
                </c:pt>
                <c:pt idx="8">
                  <c:v>16</c:v>
                </c:pt>
                <c:pt idx="9">
                  <c:v>18</c:v>
                </c:pt>
                <c:pt idx="10">
                  <c:v>20</c:v>
                </c:pt>
                <c:pt idx="11">
                  <c:v>22</c:v>
                </c:pt>
                <c:pt idx="12">
                  <c:v>24</c:v>
                </c:pt>
                <c:pt idx="13">
                  <c:v>26</c:v>
                </c:pt>
                <c:pt idx="14">
                  <c:v>28</c:v>
                </c:pt>
                <c:pt idx="15">
                  <c:v>30</c:v>
                </c:pt>
              </c:numCache>
            </c:numRef>
          </c:cat>
          <c:val>
            <c:numRef>
              <c:f>'Udržování teploty před výtěrem'!$H$6:$H$17</c:f>
              <c:numCache>
                <c:formatCode>General</c:formatCode>
                <c:ptCount val="12"/>
                <c:pt idx="0">
                  <c:v>25.1</c:v>
                </c:pt>
                <c:pt idx="1">
                  <c:v>25.3</c:v>
                </c:pt>
                <c:pt idx="2">
                  <c:v>25.3</c:v>
                </c:pt>
                <c:pt idx="3">
                  <c:v>25.2</c:v>
                </c:pt>
                <c:pt idx="4">
                  <c:v>25.2</c:v>
                </c:pt>
                <c:pt idx="5">
                  <c:v>25.3</c:v>
                </c:pt>
                <c:pt idx="6">
                  <c:v>25.4</c:v>
                </c:pt>
                <c:pt idx="7">
                  <c:v>25.3</c:v>
                </c:pt>
                <c:pt idx="8">
                  <c:v>25.3</c:v>
                </c:pt>
                <c:pt idx="9">
                  <c:v>24.4</c:v>
                </c:pt>
                <c:pt idx="10">
                  <c:v>25.6</c:v>
                </c:pt>
                <c:pt idx="11" formatCode="0.0">
                  <c:v>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9FBB-4F55-AA7F-2251AA5192B2}"/>
            </c:ext>
          </c:extLst>
        </c:ser>
        <c:ser>
          <c:idx val="6"/>
          <c:order val="6"/>
          <c:tx>
            <c:strRef>
              <c:f>'Udržování teploty před výtěrem'!$I$23</c:f>
              <c:strCache>
                <c:ptCount val="1"/>
                <c:pt idx="0">
                  <c:v>27,2</c:v>
                </c:pt>
              </c:strCache>
            </c:strRef>
          </c:tx>
          <c:marker>
            <c:symbol val="none"/>
          </c:marker>
          <c:cat>
            <c:numRef>
              <c:f>'Udržování teploty před výtěrem'!$A$6:$A$21</c:f>
              <c:numCache>
                <c:formatCode>General</c:formatCode>
                <c:ptCount val="16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  <c:pt idx="6">
                  <c:v>12</c:v>
                </c:pt>
                <c:pt idx="7">
                  <c:v>14</c:v>
                </c:pt>
                <c:pt idx="8">
                  <c:v>16</c:v>
                </c:pt>
                <c:pt idx="9">
                  <c:v>18</c:v>
                </c:pt>
                <c:pt idx="10">
                  <c:v>20</c:v>
                </c:pt>
                <c:pt idx="11">
                  <c:v>22</c:v>
                </c:pt>
                <c:pt idx="12">
                  <c:v>24</c:v>
                </c:pt>
                <c:pt idx="13">
                  <c:v>26</c:v>
                </c:pt>
                <c:pt idx="14">
                  <c:v>28</c:v>
                </c:pt>
                <c:pt idx="15">
                  <c:v>30</c:v>
                </c:pt>
              </c:numCache>
            </c:numRef>
          </c:cat>
          <c:val>
            <c:numRef>
              <c:f>'Udržování teploty před výtěrem'!$I$6:$I$17</c:f>
              <c:numCache>
                <c:formatCode>0.0</c:formatCode>
                <c:ptCount val="12"/>
                <c:pt idx="0" formatCode="General">
                  <c:v>27.4</c:v>
                </c:pt>
                <c:pt idx="1">
                  <c:v>27</c:v>
                </c:pt>
                <c:pt idx="2" formatCode="General">
                  <c:v>27.1</c:v>
                </c:pt>
                <c:pt idx="3">
                  <c:v>27</c:v>
                </c:pt>
                <c:pt idx="4" formatCode="General">
                  <c:v>27.1</c:v>
                </c:pt>
                <c:pt idx="5">
                  <c:v>27</c:v>
                </c:pt>
                <c:pt idx="6" formatCode="General">
                  <c:v>27.2</c:v>
                </c:pt>
                <c:pt idx="7" formatCode="General">
                  <c:v>27.3</c:v>
                </c:pt>
                <c:pt idx="8" formatCode="General">
                  <c:v>27.3</c:v>
                </c:pt>
                <c:pt idx="9" formatCode="General">
                  <c:v>27.4</c:v>
                </c:pt>
                <c:pt idx="10" formatCode="General">
                  <c:v>27.6</c:v>
                </c:pt>
                <c:pt idx="11" formatCode="General">
                  <c:v>27.4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9FBB-4F55-AA7F-2251AA5192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36572928"/>
        <c:axId val="291683648"/>
      </c:lineChart>
      <c:catAx>
        <c:axId val="3365729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cs-CZ"/>
                  <a:t>Čas</a:t>
                </a:r>
                <a:r>
                  <a:rPr lang="cs-CZ" baseline="0"/>
                  <a:t> (h)</a:t>
                </a:r>
                <a:endParaRPr lang="en-US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291683648"/>
        <c:crosses val="autoZero"/>
        <c:auto val="1"/>
        <c:lblAlgn val="ctr"/>
        <c:lblOffset val="100"/>
        <c:noMultiLvlLbl val="0"/>
      </c:catAx>
      <c:valAx>
        <c:axId val="291683648"/>
        <c:scaling>
          <c:orientation val="minMax"/>
          <c:max val="28"/>
          <c:min val="15"/>
        </c:scaling>
        <c:delete val="0"/>
        <c:axPos val="l"/>
        <c:majorGridlines/>
        <c:min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Teplota v </a:t>
                </a:r>
                <a:r>
                  <a:rPr lang="cs-CZ"/>
                  <a:t>(</a:t>
                </a:r>
                <a:r>
                  <a:rPr lang="en-US"/>
                  <a:t>°C</a:t>
                </a:r>
                <a:r>
                  <a:rPr lang="cs-CZ"/>
                  <a:t>)</a:t>
                </a:r>
                <a:endParaRPr lang="en-US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336572928"/>
        <c:crosses val="autoZero"/>
        <c:crossBetween val="between"/>
        <c:majorUnit val="2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F985FF-0DFD-34A5-2336-64F423751C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E51460A-4E06-238B-4A4B-B9CD0F59BC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A116121-B56E-45F8-9E48-52D2EB9FA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4CD9A4A-A2F2-5F4B-0187-CB13467F4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36ED036-CC22-955B-6DE8-9AB7778DC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9353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66C971-876E-D4B2-A496-21A641953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1EDC53E-8013-0C55-4E79-C0E9E8EB45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7464B21-685D-72E0-A891-93C119794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5954980-4306-53AB-9093-9BD8D63A2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91634BB-1DE5-7F67-7170-D84861734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5310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777957AA-0E91-F847-842F-13BC9F4D55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1BFA1D4-D245-64D0-C0F0-E46AE7E33F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2206F57-3B2A-3CF7-8BEA-F6E65DD44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2AD7E71-12E3-BEAF-D6AC-27E4ADE57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5A630EE-2909-7BED-9BC6-18E0F5633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0113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B8D1CF-FED3-B21E-2F4F-FBEECC50C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2C51400-DEE6-FB28-A1F6-5C7C74F59B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A5D4ED2-FE3E-5697-B316-77585CAA6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AC3320D-950F-57C1-A5DF-F98B647B4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E3911D1-2D87-BC9F-ED6B-4874F91EA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7967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BE930B-0C3F-B43F-18C6-93419D17D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C325018-39D3-265D-E282-8378E4D3D1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191987F-E855-86D5-7D51-BB5B2433B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AE132D2-382D-AD96-0373-536EE6983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788FB86-F2C0-60F4-003C-30D2AF94F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8038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2DD9DF-03CE-3037-FA92-B194D4AC8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EF25360-D227-DB47-ACF9-26841AB2C0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A5DA46E-A70C-ACB7-0376-B51346E386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4C2601C-809C-F7E2-6F4C-ED08A5E18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7AC1EB2-DBCF-676D-39E3-DC08D7365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CE8BF89-E233-3BE1-358C-8CEF3805E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2748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00A0C0-70C6-C6B3-05EA-91C92EE5C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69FDFA9-AC66-516D-C8F4-FD3A6F27C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F167A7A-B1DF-CE83-6B88-13BC370F58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974F895-347E-38C1-321B-90DFFCC65C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F29A108-8307-62BD-9D0C-E8B74DFFF2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D9FF0CB-8036-DE78-3199-25CE032E1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8FFBA75C-D255-2DC2-2C8C-21343C3AB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F60933B-8EBB-23EA-6984-0D37DF313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2052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BA7D5E-61FC-AB67-586A-2478F4C00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C480F65-8DD8-055E-EDBC-2F0F9735B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45E2F0C-1856-6707-7DF2-779CF03E4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ED10B31-BDD3-3AD9-7EFB-D07A16E2F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3973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721080D-E0A2-EA2B-EF3A-4CF3CBE7E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E9A386C-7CE1-2BE6-2073-8D944D6E3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A7DB3D4-6B0F-7A90-84E0-817AAF157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5735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03B4EF-EC5D-17A8-E581-166AB831E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F0EB16D-18B3-6F71-8EEF-0AB0ED4E8F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726F335-1D07-43FF-7D72-3F870D618F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75A3A45-3FB8-DA38-5EF5-AD98321A0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CF95DF4-F5C2-80E9-636E-C61FD96C5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3E292E3-7F85-CB7D-6524-A6983F0BF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5024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5083DD-DF0A-34A8-6ABE-4C5CE1ECC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68B3E85-E49A-1ADD-A283-E2A7E08490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DBF9D0A-FA41-D1B9-8FD7-E95549E18F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7A72418-CDAF-5F3A-640C-E5B5580DB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57D8F29-4998-8F65-DD34-F58BC6659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0284F24-2097-6698-33A8-156D23F96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6480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21B98679-03E6-5D46-CE13-EB8818E0E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3629C30-4EE6-C1E0-C935-65FBAB6BBE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C0E6B6C-1012-BEA1-E7FB-C0D526833E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E4B213-A751-4BA0-8B57-FD4B78151DCA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8B23A00-7674-7D90-BA31-87E6BAA251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3D7F8BF-FB2F-6E0F-F861-2DDFC027B0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3197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4.emf"/><Relationship Id="rId7" Type="http://schemas.openxmlformats.org/officeDocument/2006/relationships/image" Target="../media/image27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hyperlink" Target="mailto:regenda@frov.jcu.cz" TargetMode="External"/><Relationship Id="rId5" Type="http://schemas.openxmlformats.org/officeDocument/2006/relationships/image" Target="../media/image2.jpeg"/><Relationship Id="rId10" Type="http://schemas.openxmlformats.org/officeDocument/2006/relationships/image" Target="../media/image30.jpeg"/><Relationship Id="rId4" Type="http://schemas.openxmlformats.org/officeDocument/2006/relationships/image" Target="../media/image25.jpeg"/><Relationship Id="rId9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D2DF04-5B44-573F-5E28-A36B9BDAB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87E76E1A-E3FE-2F12-D10A-09F1334E7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695"/>
            <a:ext cx="12192000" cy="1432955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42F771AB-39F8-E281-042A-284B8447A7E5}"/>
              </a:ext>
            </a:extLst>
          </p:cNvPr>
          <p:cNvSpPr/>
          <p:nvPr/>
        </p:nvSpPr>
        <p:spPr>
          <a:xfrm>
            <a:off x="53477" y="6454998"/>
            <a:ext cx="120770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 algn="just"/>
            <a:r>
              <a:rPr lang="cs-CZ" sz="1000" b="1" i="1" dirty="0"/>
              <a:t>Norské fondy přispívají ke snižování hospodářských a sociálních rozdílů v Evropském hospodářském prostoru ǀ Norské fondy posilují bilaterální vztahy mezi Norskem a Českou republikou.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B5C5AC2-0CE6-F3D5-1677-AD751F1DD80F}"/>
              </a:ext>
            </a:extLst>
          </p:cNvPr>
          <p:cNvSpPr txBox="1"/>
          <p:nvPr/>
        </p:nvSpPr>
        <p:spPr>
          <a:xfrm>
            <a:off x="0" y="1892410"/>
            <a:ext cx="120130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i="0" u="none" strike="noStrike" baseline="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Reprodukce zájmových druhů ryb </a:t>
            </a:r>
          </a:p>
          <a:p>
            <a:pPr algn="ctr"/>
            <a:r>
              <a:rPr lang="cs-CZ" sz="3600" b="1" i="0" u="none" strike="noStrike" baseline="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(karase obecného, hrouzka obecného a slunky obecné) </a:t>
            </a:r>
            <a:endParaRPr lang="cs-CZ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5E05B47-FB7F-AA47-E553-081315112FFB}"/>
              </a:ext>
            </a:extLst>
          </p:cNvPr>
          <p:cNvSpPr txBox="1"/>
          <p:nvPr/>
        </p:nvSpPr>
        <p:spPr>
          <a:xfrm>
            <a:off x="176163" y="3339548"/>
            <a:ext cx="118368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/>
              <a:t>Jan KOUŘIL 1</a:t>
            </a:r>
            <a:r>
              <a:rPr lang="cs-CZ" sz="2800" dirty="0"/>
              <a:t>, </a:t>
            </a:r>
            <a:r>
              <a:rPr lang="cs-CZ" sz="2800" b="1" dirty="0"/>
              <a:t>Petr HANZLÍK 2</a:t>
            </a:r>
            <a:r>
              <a:rPr lang="cs-CZ" sz="2800" dirty="0"/>
              <a:t>, </a:t>
            </a:r>
            <a:r>
              <a:rPr lang="cs-CZ" sz="2800" b="1" dirty="0"/>
              <a:t>Jakub VRBENSKÝ 1</a:t>
            </a:r>
            <a:r>
              <a:rPr lang="cs-CZ" sz="2800" dirty="0"/>
              <a:t>,                                      </a:t>
            </a:r>
            <a:r>
              <a:rPr lang="cs-CZ" sz="2800" b="1" dirty="0"/>
              <a:t>Markéta DVOŘÁKOVÁ PROKEŠOVÁ 1, Josef BOČEK 3</a:t>
            </a:r>
          </a:p>
          <a:p>
            <a:pPr algn="ctr"/>
            <a:endParaRPr lang="cs-CZ" sz="2800" b="1" dirty="0"/>
          </a:p>
          <a:p>
            <a:pPr algn="ctr"/>
            <a:r>
              <a:rPr lang="cs-CZ" sz="2800" dirty="0"/>
              <a:t>1 FROV JU Vodňany, 2 ENKI Třeboň, 3 Rybářství </a:t>
            </a:r>
            <a:r>
              <a:rPr lang="cs-CZ" sz="2800" dirty="0" err="1"/>
              <a:t>Srlín</a:t>
            </a:r>
            <a:r>
              <a:rPr lang="cs-CZ" sz="2800" dirty="0"/>
              <a:t>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CAC4E19-3113-B396-42BE-F7131F6B19B6}"/>
              </a:ext>
            </a:extLst>
          </p:cNvPr>
          <p:cNvSpPr txBox="1"/>
          <p:nvPr/>
        </p:nvSpPr>
        <p:spPr>
          <a:xfrm>
            <a:off x="176165" y="5951442"/>
            <a:ext cx="1183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Konference</a:t>
            </a:r>
            <a:r>
              <a:rPr lang="cs-CZ" b="1" dirty="0">
                <a:solidFill>
                  <a:schemeClr val="bg1">
                    <a:lumMod val="50000"/>
                  </a:schemeClr>
                </a:solidFill>
              </a:rPr>
              <a:t> RAGO – Vodňany 21. 3. 2024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41820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03580F9A-73B1-73C5-3536-34DC9C895061}"/>
              </a:ext>
            </a:extLst>
          </p:cNvPr>
          <p:cNvSpPr txBox="1"/>
          <p:nvPr/>
        </p:nvSpPr>
        <p:spPr>
          <a:xfrm>
            <a:off x="56148" y="-1"/>
            <a:ext cx="11870810" cy="6880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69875" algn="just">
              <a:lnSpc>
                <a:spcPct val="150000"/>
              </a:lnSpc>
            </a:pPr>
            <a:r>
              <a:rPr lang="cs-CZ" sz="24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Karas obecný - ZÁVĚR</a:t>
            </a:r>
          </a:p>
          <a:p>
            <a:pPr indent="269875" algn="just">
              <a:lnSpc>
                <a:spcPct val="150000"/>
              </a:lnSpc>
            </a:pPr>
            <a:endParaRPr lang="cs-CZ" sz="1600" dirty="0">
              <a:highlight>
                <a:srgbClr val="FFFF0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69875" algn="just">
              <a:lnSpc>
                <a:spcPct val="150000"/>
              </a:lnSpc>
            </a:pPr>
            <a:r>
              <a:rPr lang="cs-CZ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Nejvyšší počet ovulovaných a uměle vytřených jikernaček byl zjištěn při teplotách 21 – 25,2 °C (80 %). Při nižších a vyšších teplotách byla úspěšnost výtěru nižší. </a:t>
            </a:r>
            <a:endParaRPr lang="cs-CZ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69875" algn="just">
              <a:lnSpc>
                <a:spcPct val="150000"/>
              </a:lnSpc>
            </a:pPr>
            <a:r>
              <a:rPr lang="cs-CZ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Byla zjištěna těsná kladná lineární závislost délky intervalu latence (v h) na teplotě vody v sledovaném rozpětí 15,5 - 27,2 °C (y =  -1,5062 x + 50,663; R</a:t>
            </a:r>
            <a:r>
              <a:rPr lang="cs-CZ" sz="2000" b="1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cs-CZ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0,924). </a:t>
            </a:r>
            <a:endParaRPr lang="cs-CZ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69875" algn="just">
              <a:lnSpc>
                <a:spcPct val="150000"/>
              </a:lnSpc>
            </a:pPr>
            <a:r>
              <a:rPr lang="cs-CZ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Délka intervalu latence při teplotách 21 a 23,2 °C dosáhla 18,4 ± 0,9 a 12,4 ± 0,2 h, resp. 387 ± 18 a 289 ± 5 h°. </a:t>
            </a:r>
          </a:p>
          <a:p>
            <a:pPr indent="269875" algn="just">
              <a:lnSpc>
                <a:spcPct val="150000"/>
              </a:lnSpc>
            </a:pPr>
            <a:endParaRPr lang="cs-CZ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69875" algn="just">
              <a:lnSpc>
                <a:spcPct val="150000"/>
              </a:lnSpc>
            </a:pPr>
            <a:r>
              <a:rPr lang="cs-CZ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Jikry mají žlutohnědé až zelenohnědé zbarvení, průměrná hmotnost jedné nenabobtnalé jikry je 1,10 ± 0,07 mg (což odpovídá 911 ± 51 tis. ks jiker v 1 kg jiker). Ve styku s vodou jsou jikry silně lepivé. </a:t>
            </a:r>
          </a:p>
          <a:p>
            <a:pPr indent="269875" algn="just">
              <a:lnSpc>
                <a:spcPct val="150000"/>
              </a:lnSpc>
            </a:pPr>
            <a:endParaRPr lang="cs-CZ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69875" algn="just">
              <a:lnSpc>
                <a:spcPct val="150000"/>
              </a:lnSpc>
            </a:pPr>
            <a:r>
              <a:rPr lang="cs-CZ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Nejvyšší hodnoty relativní pracovní plodnosti bylo dosaženo při teplotách 21 a 23,2 °C (71,9 ± 10 a 75,9 ± 34 tis. ks jiker na 1 kg jikernaček). </a:t>
            </a:r>
          </a:p>
          <a:p>
            <a:pPr indent="269875" algn="just">
              <a:lnSpc>
                <a:spcPct val="150000"/>
              </a:lnSpc>
            </a:pPr>
            <a:endParaRPr lang="cs-CZ" sz="1600" dirty="0">
              <a:highlight>
                <a:srgbClr val="FFFF0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7990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03580F9A-73B1-73C5-3536-34DC9C895061}"/>
              </a:ext>
            </a:extLst>
          </p:cNvPr>
          <p:cNvSpPr txBox="1"/>
          <p:nvPr/>
        </p:nvSpPr>
        <p:spPr>
          <a:xfrm>
            <a:off x="56147" y="-1"/>
            <a:ext cx="11831053" cy="6875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69875" algn="just">
              <a:lnSpc>
                <a:spcPct val="150000"/>
              </a:lnSpc>
            </a:pPr>
            <a:r>
              <a:rPr lang="cs-CZ" sz="24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Karas obecný - ZÁVĚR</a:t>
            </a:r>
          </a:p>
          <a:p>
            <a:pPr indent="269875" algn="just">
              <a:lnSpc>
                <a:spcPct val="150000"/>
              </a:lnSpc>
            </a:pPr>
            <a:endParaRPr lang="cs-CZ" sz="1600" dirty="0">
              <a:highlight>
                <a:srgbClr val="FFFF0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69875" algn="just">
              <a:lnSpc>
                <a:spcPct val="150000"/>
              </a:lnSpc>
            </a:pPr>
            <a:endParaRPr lang="cs-CZ" sz="1600" dirty="0">
              <a:highlight>
                <a:srgbClr val="FFFF0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69875" algn="just">
              <a:lnSpc>
                <a:spcPct val="150000"/>
              </a:lnSpc>
            </a:pPr>
            <a:r>
              <a:rPr lang="cs-CZ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Průměrná výše přežití jiker do očních bodů, původem od uměle vytřených jikernaček přechovávaných v průběhu intervalu latence při teplotách 18,9 – 23,2 °C, se pohybovala v rozpětí 92,9 ± 0,5 až 99,6 ± 2,2 %.</a:t>
            </a:r>
          </a:p>
          <a:p>
            <a:pPr indent="269875" algn="just">
              <a:lnSpc>
                <a:spcPct val="150000"/>
              </a:lnSpc>
            </a:pPr>
            <a:endParaRPr lang="cs-CZ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69875" algn="just">
              <a:lnSpc>
                <a:spcPct val="150000"/>
              </a:lnSpc>
            </a:pPr>
            <a:r>
              <a:rPr lang="cs-CZ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Přežití jiker inkubovaných při teplotách 17,2 °C a 27,2 °C bylo nižší (86,2 ± 0,6 %, resp. 74,2 ± 3 %), rozdíly mezi skupinami byly statisticky průkazné. </a:t>
            </a:r>
          </a:p>
          <a:p>
            <a:pPr indent="269875" algn="just">
              <a:lnSpc>
                <a:spcPct val="150000"/>
              </a:lnSpc>
            </a:pPr>
            <a:endParaRPr lang="cs-CZ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69875" algn="just">
              <a:lnSpc>
                <a:spcPct val="150000"/>
              </a:lnSpc>
            </a:pPr>
            <a:r>
              <a:rPr lang="cs-CZ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Při hodnocení vlivu </a:t>
            </a:r>
            <a:r>
              <a:rPr lang="cs-CZ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odlepkovacích</a:t>
            </a:r>
            <a:r>
              <a:rPr lang="cs-CZ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přípravků na přežití jiker do očních bodů bylo nejvyšší přežití dosaženo při použití mléka (71,9 ± 7,3 %). Původně doporučená délka </a:t>
            </a:r>
            <a:r>
              <a:rPr lang="cs-CZ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odlepkování</a:t>
            </a:r>
            <a:r>
              <a:rPr lang="cs-CZ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byla z 1 h prodloužena na 1,5 hodiny.</a:t>
            </a:r>
          </a:p>
          <a:p>
            <a:pPr indent="269875" algn="just">
              <a:lnSpc>
                <a:spcPct val="150000"/>
              </a:lnSpc>
            </a:pPr>
            <a:endParaRPr lang="cs-CZ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69875" algn="just">
              <a:lnSpc>
                <a:spcPct val="150000"/>
              </a:lnSpc>
            </a:pPr>
            <a:r>
              <a:rPr lang="cs-CZ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Statisticky průkazně nižší přežití bylo zjištěno při použití dvou dalších </a:t>
            </a:r>
            <a:r>
              <a:rPr lang="cs-CZ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odlepkovacích</a:t>
            </a:r>
            <a:r>
              <a:rPr lang="cs-CZ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přípravků - tanin (47,4 ± 0,4 %) a </a:t>
            </a:r>
            <a:r>
              <a:rPr lang="cs-CZ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acetylcystein</a:t>
            </a:r>
            <a:r>
              <a:rPr lang="cs-CZ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(48,4 ± 8,6 %), proto je nelze doporučit. </a:t>
            </a:r>
            <a:endParaRPr lang="cs-CZ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2597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Obrázek 29">
            <a:extLst>
              <a:ext uri="{FF2B5EF4-FFF2-40B4-BE49-F238E27FC236}">
                <a16:creationId xmlns:a16="http://schemas.microsoft.com/office/drawing/2014/main" id="{E194CECB-FF78-EBE8-4392-7BB771DFF0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182" y="93917"/>
            <a:ext cx="2713114" cy="528441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sp>
        <p:nvSpPr>
          <p:cNvPr id="33" name="Řečová bublina: obdélníkový bublinový popisek 32">
            <a:extLst>
              <a:ext uri="{FF2B5EF4-FFF2-40B4-BE49-F238E27FC236}">
                <a16:creationId xmlns:a16="http://schemas.microsoft.com/office/drawing/2014/main" id="{B4C9D427-0C54-F272-619D-1B483A4E4864}"/>
              </a:ext>
            </a:extLst>
          </p:cNvPr>
          <p:cNvSpPr/>
          <p:nvPr/>
        </p:nvSpPr>
        <p:spPr>
          <a:xfrm flipV="1">
            <a:off x="9408674" y="1232452"/>
            <a:ext cx="45719" cy="51064"/>
          </a:xfrm>
          <a:prstGeom prst="wedgeRectCallout">
            <a:avLst>
              <a:gd name="adj1" fmla="val 72774"/>
              <a:gd name="adj2" fmla="val -128484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Sem si vložte logo, své instituce,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FDD8966-CFDF-549F-581D-3A42E7CF14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9078" y="1865164"/>
            <a:ext cx="7121409" cy="4113891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3BAB2C3F-7455-CE36-18F8-5802C0B97787}"/>
              </a:ext>
            </a:extLst>
          </p:cNvPr>
          <p:cNvSpPr txBox="1"/>
          <p:nvPr/>
        </p:nvSpPr>
        <p:spPr>
          <a:xfrm>
            <a:off x="5049078" y="6027003"/>
            <a:ext cx="70372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/>
              <a:t>Sezónní změny </a:t>
            </a:r>
            <a:r>
              <a:rPr lang="cs-CZ" sz="2000" dirty="0" err="1"/>
              <a:t>pseudogonadosomatického</a:t>
            </a:r>
            <a:r>
              <a:rPr lang="cs-CZ" sz="2000" dirty="0"/>
              <a:t> indexu (</a:t>
            </a:r>
            <a:r>
              <a:rPr lang="cs-CZ" sz="2000" dirty="0" err="1"/>
              <a:t>pGSI</a:t>
            </a:r>
            <a:r>
              <a:rPr lang="cs-CZ" sz="2000" dirty="0"/>
              <a:t>, %)   u hrouzka obecného chovaného v rybníce (Kouřil a kol. 2008) 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356EE0D6-6DAD-32BA-6E4F-90A39089CF68}"/>
              </a:ext>
            </a:extLst>
          </p:cNvPr>
          <p:cNvSpPr txBox="1"/>
          <p:nvPr/>
        </p:nvSpPr>
        <p:spPr>
          <a:xfrm rot="16200000" flipH="1">
            <a:off x="5036922" y="3941547"/>
            <a:ext cx="3498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b="1" dirty="0"/>
              <a:t>p</a:t>
            </a:r>
            <a:endParaRPr lang="cs-CZ" sz="1600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9A24908-D376-4451-185B-E9E107E688F2}"/>
              </a:ext>
            </a:extLst>
          </p:cNvPr>
          <p:cNvSpPr txBox="1"/>
          <p:nvPr/>
        </p:nvSpPr>
        <p:spPr>
          <a:xfrm>
            <a:off x="63497" y="281354"/>
            <a:ext cx="9078516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 b="1" dirty="0"/>
              <a:t>                                                     Hrouzek obecný</a:t>
            </a:r>
          </a:p>
          <a:p>
            <a:endParaRPr lang="cs-CZ" sz="1800" dirty="0"/>
          </a:p>
          <a:p>
            <a:r>
              <a:rPr lang="cs-CZ" sz="2000" dirty="0"/>
              <a:t>Podle Peňáze a Prokeše (1978) se hrouzek </a:t>
            </a:r>
          </a:p>
          <a:p>
            <a:r>
              <a:rPr lang="cs-CZ" sz="2000" dirty="0"/>
              <a:t>se vyznačuje typickým </a:t>
            </a:r>
            <a:r>
              <a:rPr lang="cs-CZ" sz="2000" dirty="0" err="1"/>
              <a:t>porcovým</a:t>
            </a:r>
            <a:r>
              <a:rPr lang="cs-CZ" sz="2000" dirty="0"/>
              <a:t> výtěrem. </a:t>
            </a:r>
          </a:p>
          <a:p>
            <a:r>
              <a:rPr lang="cs-CZ" sz="2000" dirty="0"/>
              <a:t>Uvedení autoři zjistili v přirozených </a:t>
            </a:r>
          </a:p>
          <a:p>
            <a:r>
              <a:rPr lang="cs-CZ" sz="2000" dirty="0"/>
              <a:t>podmínkách řeky Jihlavy čtyři masové výtěry, </a:t>
            </a:r>
          </a:p>
          <a:p>
            <a:r>
              <a:rPr lang="cs-CZ" sz="2000" dirty="0"/>
              <a:t>které proběhly od poloviny května do poloviny </a:t>
            </a:r>
          </a:p>
          <a:p>
            <a:r>
              <a:rPr lang="cs-CZ" sz="2000" dirty="0"/>
              <a:t>července při průměrných denních teplotách </a:t>
            </a:r>
          </a:p>
          <a:p>
            <a:r>
              <a:rPr lang="cs-CZ" sz="2000" dirty="0"/>
              <a:t>vody 13,6 - 16,5 °C. </a:t>
            </a:r>
          </a:p>
          <a:p>
            <a:endParaRPr lang="cs-CZ" dirty="0"/>
          </a:p>
        </p:txBody>
      </p:sp>
      <p:pic>
        <p:nvPicPr>
          <p:cNvPr id="4" name="Zástupný obsah 6" descr="Obsah obrázku ryba, Rybí produkty, plody moře, jídlo&#10;&#10;Popis byl vytvořen automaticky">
            <a:extLst>
              <a:ext uri="{FF2B5EF4-FFF2-40B4-BE49-F238E27FC236}">
                <a16:creationId xmlns:a16="http://schemas.microsoft.com/office/drawing/2014/main" id="{4BF5377F-96F4-C8DC-0837-1E88525914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72" y="3431362"/>
            <a:ext cx="4568850" cy="342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9799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E3CE40-5276-7D62-A0D9-D94B25A1B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/>
              <a:t>Hrouzek obecný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9CE8DC-1813-AB02-C5E8-307A31A6FF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906" y="1288111"/>
            <a:ext cx="11011894" cy="4888852"/>
          </a:xfrm>
        </p:spPr>
        <p:txBody>
          <a:bodyPr>
            <a:normAutofit/>
          </a:bodyPr>
          <a:lstStyle/>
          <a:p>
            <a:endParaRPr lang="cs-CZ" dirty="0"/>
          </a:p>
          <a:p>
            <a:r>
              <a:rPr lang="cs-CZ" dirty="0"/>
              <a:t>Ojedinělé výsledky pokusů s umělým výtěrem prezentoval </a:t>
            </a:r>
            <a:r>
              <a:rPr lang="cs-CZ" dirty="0" err="1"/>
              <a:t>Kestemont</a:t>
            </a:r>
            <a:r>
              <a:rPr lang="cs-CZ" dirty="0"/>
              <a:t> (1988). </a:t>
            </a:r>
          </a:p>
          <a:p>
            <a:r>
              <a:rPr lang="cs-CZ" dirty="0"/>
              <a:t>Při teplotě 20 °C bylo dosaženo ovulace většiny jikernaček po jednorázovém podání kapří hypofýzy ve výši 10-40 mg/kg. </a:t>
            </a:r>
          </a:p>
          <a:p>
            <a:r>
              <a:rPr lang="cs-CZ" dirty="0"/>
              <a:t>Pozitivních výsledků rovněž dosáhl při použití </a:t>
            </a:r>
            <a:r>
              <a:rPr lang="cs-CZ" dirty="0" err="1"/>
              <a:t>superaktivního</a:t>
            </a:r>
            <a:r>
              <a:rPr lang="cs-CZ" dirty="0"/>
              <a:t> analogu </a:t>
            </a:r>
            <a:r>
              <a:rPr lang="cs-CZ" dirty="0" err="1"/>
              <a:t>GnRH</a:t>
            </a:r>
            <a:r>
              <a:rPr lang="cs-CZ" dirty="0"/>
              <a:t> (D-Trp6 , des </a:t>
            </a:r>
            <a:r>
              <a:rPr lang="cs-CZ" dirty="0" err="1"/>
              <a:t>Gly-GnRH</a:t>
            </a:r>
            <a:r>
              <a:rPr lang="cs-CZ" dirty="0"/>
              <a:t>) podávaného jednorázově (100 nebo 200 </a:t>
            </a:r>
            <a:r>
              <a:rPr lang="cs-CZ" dirty="0" err="1"/>
              <a:t>ug</a:t>
            </a:r>
            <a:r>
              <a:rPr lang="cs-CZ" dirty="0"/>
              <a:t>/kg), nebo ve dvou dílčích dávkách (10 </a:t>
            </a:r>
            <a:r>
              <a:rPr lang="cs-CZ" dirty="0" err="1"/>
              <a:t>ug</a:t>
            </a:r>
            <a:r>
              <a:rPr lang="cs-CZ" dirty="0"/>
              <a:t>/kg + 100 nebo 200 </a:t>
            </a:r>
            <a:r>
              <a:rPr lang="cs-CZ" dirty="0" err="1"/>
              <a:t>ug</a:t>
            </a:r>
            <a:r>
              <a:rPr lang="cs-CZ" dirty="0"/>
              <a:t>/kg) spolu s </a:t>
            </a:r>
            <a:r>
              <a:rPr lang="cs-CZ" dirty="0" err="1"/>
              <a:t>dopaminergním</a:t>
            </a:r>
            <a:r>
              <a:rPr lang="cs-CZ" dirty="0"/>
              <a:t> inhibitorem </a:t>
            </a:r>
            <a:r>
              <a:rPr lang="cs-CZ" dirty="0" err="1"/>
              <a:t>Pimozide</a:t>
            </a:r>
            <a:r>
              <a:rPr lang="cs-CZ" dirty="0"/>
              <a:t>. </a:t>
            </a:r>
          </a:p>
          <a:p>
            <a:r>
              <a:rPr lang="cs-CZ" dirty="0"/>
              <a:t>Při nižších dávkách kapří hypofýzy či podání samotného analogu </a:t>
            </a:r>
            <a:r>
              <a:rPr lang="cs-CZ" dirty="0" err="1"/>
              <a:t>GnRH</a:t>
            </a:r>
            <a:r>
              <a:rPr lang="cs-CZ" dirty="0"/>
              <a:t> bez </a:t>
            </a:r>
            <a:r>
              <a:rPr lang="cs-CZ" dirty="0" err="1"/>
              <a:t>dopaminergního</a:t>
            </a:r>
            <a:r>
              <a:rPr lang="cs-CZ" dirty="0"/>
              <a:t> inhibitoru k ovulaci jikernaček nedošlo. </a:t>
            </a:r>
          </a:p>
        </p:txBody>
      </p:sp>
    </p:spTree>
    <p:extLst>
      <p:ext uri="{BB962C8B-B14F-4D97-AF65-F5344CB8AC3E}">
        <p14:creationId xmlns:p14="http://schemas.microsoft.com/office/powerpoint/2010/main" val="23774086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Obrázek 29">
            <a:extLst>
              <a:ext uri="{FF2B5EF4-FFF2-40B4-BE49-F238E27FC236}">
                <a16:creationId xmlns:a16="http://schemas.microsoft.com/office/drawing/2014/main" id="{E194CECB-FF78-EBE8-4392-7BB771DFF0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182" y="93917"/>
            <a:ext cx="2713114" cy="528441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sp>
        <p:nvSpPr>
          <p:cNvPr id="33" name="Řečová bublina: obdélníkový bublinový popisek 32">
            <a:extLst>
              <a:ext uri="{FF2B5EF4-FFF2-40B4-BE49-F238E27FC236}">
                <a16:creationId xmlns:a16="http://schemas.microsoft.com/office/drawing/2014/main" id="{B4C9D427-0C54-F272-619D-1B483A4E4864}"/>
              </a:ext>
            </a:extLst>
          </p:cNvPr>
          <p:cNvSpPr/>
          <p:nvPr/>
        </p:nvSpPr>
        <p:spPr>
          <a:xfrm flipV="1">
            <a:off x="9408674" y="1232452"/>
            <a:ext cx="45719" cy="51064"/>
          </a:xfrm>
          <a:prstGeom prst="wedgeRectCallout">
            <a:avLst>
              <a:gd name="adj1" fmla="val 72774"/>
              <a:gd name="adj2" fmla="val -128484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Sem si vložte logo, své instituce,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4143E6B-BA54-4A79-96B2-164756705C88}"/>
              </a:ext>
            </a:extLst>
          </p:cNvPr>
          <p:cNvSpPr txBox="1"/>
          <p:nvPr/>
        </p:nvSpPr>
        <p:spPr>
          <a:xfrm>
            <a:off x="174929" y="389615"/>
            <a:ext cx="11473732" cy="7417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2400" b="1" dirty="0"/>
              <a:t>                                                                            Hrouzek obecný</a:t>
            </a:r>
          </a:p>
          <a:p>
            <a:pPr algn="l"/>
            <a:endParaRPr lang="cs-CZ" sz="1600" b="1" i="0" u="none" strike="noStrike" baseline="0" dirty="0">
              <a:solidFill>
                <a:srgbClr val="121212"/>
              </a:solidFill>
              <a:latin typeface="HiddenHorzOCR"/>
            </a:endParaRPr>
          </a:p>
          <a:p>
            <a:pPr algn="l"/>
            <a:r>
              <a:rPr lang="cs-CZ" sz="2000" b="0" i="0" u="none" strike="noStrike" baseline="0" dirty="0">
                <a:solidFill>
                  <a:srgbClr val="121212"/>
                </a:solidFill>
                <a:latin typeface="HiddenHorzOCR"/>
              </a:rPr>
              <a:t>Umělý výtěr při teplotě </a:t>
            </a:r>
            <a:r>
              <a:rPr lang="cs-CZ" sz="2000" b="0" i="0" u="none" strike="noStrike" baseline="0" dirty="0">
                <a:solidFill>
                  <a:srgbClr val="121212"/>
                </a:solidFill>
                <a:latin typeface="Times New Roman" panose="02020603050405020304" pitchFamily="18" charset="0"/>
              </a:rPr>
              <a:t>vody mezi 16 - 19 °C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Times New Roman" panose="02020603050405020304" pitchFamily="18" charset="0"/>
              </a:rPr>
              <a:t>. </a:t>
            </a:r>
            <a:r>
              <a:rPr lang="cs-CZ" sz="2000" b="0" i="0" u="none" strike="noStrike" baseline="0" dirty="0">
                <a:solidFill>
                  <a:srgbClr val="121212"/>
                </a:solidFill>
                <a:latin typeface="Times New Roman" panose="02020603050405020304" pitchFamily="18" charset="0"/>
              </a:rPr>
              <a:t>Na </a:t>
            </a:r>
            <a:r>
              <a:rPr lang="cs-CZ" sz="2000" b="0" i="0" u="none" strike="noStrike" baseline="0" dirty="0">
                <a:solidFill>
                  <a:srgbClr val="121212"/>
                </a:solidFill>
                <a:latin typeface="HiddenHorzOCR"/>
              </a:rPr>
              <a:t>základě </a:t>
            </a:r>
            <a:r>
              <a:rPr lang="cs-CZ" sz="2000" b="0" i="0" u="none" strike="noStrike" baseline="0" dirty="0">
                <a:solidFill>
                  <a:srgbClr val="121212"/>
                </a:solidFill>
                <a:latin typeface="Times New Roman" panose="02020603050405020304" pitchFamily="18" charset="0"/>
              </a:rPr>
              <a:t>provedených </a:t>
            </a:r>
            <a:r>
              <a:rPr lang="cs-CZ" sz="2000" b="0" i="0" u="none" strike="noStrike" baseline="0" dirty="0">
                <a:solidFill>
                  <a:srgbClr val="121212"/>
                </a:solidFill>
                <a:latin typeface="HiddenHorzOCR"/>
              </a:rPr>
              <a:t>experimentů </a:t>
            </a:r>
            <a:r>
              <a:rPr lang="cs-CZ" sz="2000" b="0" i="0" u="none" strike="noStrike" baseline="0" dirty="0">
                <a:solidFill>
                  <a:srgbClr val="121212"/>
                </a:solidFill>
                <a:latin typeface="Times New Roman" panose="02020603050405020304" pitchFamily="18" charset="0"/>
              </a:rPr>
              <a:t>je možné u </a:t>
            </a:r>
            <a:r>
              <a:rPr lang="cs-CZ" sz="2000" b="0" i="0" u="none" strike="noStrike" baseline="0" dirty="0">
                <a:solidFill>
                  <a:srgbClr val="121212"/>
                </a:solidFill>
                <a:latin typeface="HiddenHorzOCR"/>
              </a:rPr>
              <a:t>jikernaček </a:t>
            </a:r>
            <a:r>
              <a:rPr lang="cs-CZ" sz="2000" b="0" i="0" u="none" strike="noStrike" baseline="0" dirty="0">
                <a:solidFill>
                  <a:srgbClr val="121212"/>
                </a:solidFill>
                <a:latin typeface="Times New Roman" panose="02020603050405020304" pitchFamily="18" charset="0"/>
              </a:rPr>
              <a:t>hrouzka </a:t>
            </a:r>
            <a:r>
              <a:rPr lang="cs-CZ" sz="2000" b="0" i="0" u="none" strike="noStrike" baseline="0" dirty="0">
                <a:solidFill>
                  <a:srgbClr val="121212"/>
                </a:solidFill>
                <a:latin typeface="HiddenHorzOCR"/>
              </a:rPr>
              <a:t>doporučit injekční </a:t>
            </a:r>
            <a:r>
              <a:rPr lang="cs-CZ" sz="2000" b="0" i="0" u="none" strike="noStrike" baseline="0" dirty="0">
                <a:solidFill>
                  <a:srgbClr val="121212"/>
                </a:solidFill>
                <a:latin typeface="Times New Roman" panose="02020603050405020304" pitchFamily="18" charset="0"/>
              </a:rPr>
              <a:t>intramuskulární podání </a:t>
            </a:r>
            <a:r>
              <a:rPr lang="cs-CZ" sz="2000" b="0" i="0" u="none" strike="noStrike" baseline="0" dirty="0">
                <a:solidFill>
                  <a:srgbClr val="121212"/>
                </a:solidFill>
                <a:latin typeface="HiddenHorzOCR"/>
              </a:rPr>
              <a:t>kapří </a:t>
            </a:r>
            <a:r>
              <a:rPr lang="cs-CZ" sz="2000" b="0" i="0" u="none" strike="noStrike" baseline="0" dirty="0">
                <a:solidFill>
                  <a:srgbClr val="121212"/>
                </a:solidFill>
                <a:latin typeface="Times New Roman" panose="02020603050405020304" pitchFamily="18" charset="0"/>
              </a:rPr>
              <a:t>hypofýzy ve dvou </a:t>
            </a:r>
            <a:r>
              <a:rPr lang="cs-CZ" sz="2000" b="0" i="0" u="none" strike="noStrike" baseline="0" dirty="0">
                <a:solidFill>
                  <a:srgbClr val="121212"/>
                </a:solidFill>
                <a:latin typeface="HiddenHorzOCR"/>
              </a:rPr>
              <a:t>dílčích </a:t>
            </a:r>
            <a:r>
              <a:rPr lang="cs-CZ" sz="2000" b="0" i="0" u="none" strike="noStrike" baseline="0" dirty="0">
                <a:solidFill>
                  <a:srgbClr val="121212"/>
                </a:solidFill>
                <a:latin typeface="Times New Roman" panose="02020603050405020304" pitchFamily="18" charset="0"/>
              </a:rPr>
              <a:t>dávkách (0,5 </a:t>
            </a:r>
            <a:r>
              <a:rPr lang="cs-CZ" sz="2000" b="0" i="0" u="none" strike="noStrike" baseline="0" dirty="0">
                <a:solidFill>
                  <a:srgbClr val="121212"/>
                </a:solidFill>
                <a:latin typeface="Arial" panose="020B0604020202020204" pitchFamily="34" charset="0"/>
              </a:rPr>
              <a:t>+ </a:t>
            </a:r>
            <a:r>
              <a:rPr lang="cs-CZ" sz="2000" b="0" i="0" u="none" strike="noStrike" baseline="0" dirty="0">
                <a:solidFill>
                  <a:srgbClr val="121212"/>
                </a:solidFill>
                <a:latin typeface="Times New Roman" panose="02020603050405020304" pitchFamily="18" charset="0"/>
              </a:rPr>
              <a:t>4,5 mg</a:t>
            </a:r>
            <a:r>
              <a:rPr lang="cs-CZ" sz="2000" dirty="0">
                <a:solidFill>
                  <a:srgbClr val="121212"/>
                </a:solidFill>
                <a:latin typeface="Times New Roman" panose="02020603050405020304" pitchFamily="18" charset="0"/>
              </a:rPr>
              <a:t>/</a:t>
            </a:r>
            <a:r>
              <a:rPr lang="cs-CZ" sz="2000" b="0" i="0" u="none" strike="noStrike" baseline="0" dirty="0">
                <a:solidFill>
                  <a:srgbClr val="121212"/>
                </a:solidFill>
                <a:latin typeface="Times New Roman" panose="02020603050405020304" pitchFamily="18" charset="0"/>
              </a:rPr>
              <a:t>kg) nebo analogu </a:t>
            </a:r>
            <a:r>
              <a:rPr lang="cs-CZ" sz="2000" b="0" i="0" u="none" strike="noStrike" baseline="0" dirty="0" err="1">
                <a:solidFill>
                  <a:srgbClr val="121212"/>
                </a:solidFill>
                <a:latin typeface="Times New Roman" panose="02020603050405020304" pitchFamily="18" charset="0"/>
              </a:rPr>
              <a:t>GnRH</a:t>
            </a:r>
            <a:r>
              <a:rPr lang="cs-CZ" sz="2000" b="0" i="0" u="none" strike="noStrike" baseline="0" dirty="0">
                <a:solidFill>
                  <a:srgbClr val="121212"/>
                </a:solidFill>
                <a:latin typeface="Times New Roman" panose="02020603050405020304" pitchFamily="18" charset="0"/>
              </a:rPr>
              <a:t> (</a:t>
            </a:r>
            <a:r>
              <a:rPr lang="cs-CZ" sz="2000" dirty="0" err="1">
                <a:solidFill>
                  <a:srgbClr val="121212"/>
                </a:solidFill>
                <a:latin typeface="Times New Roman" panose="02020603050405020304" pitchFamily="18" charset="0"/>
              </a:rPr>
              <a:t>Supergestran</a:t>
            </a:r>
            <a:r>
              <a:rPr lang="cs-CZ" sz="2000" b="0" i="0" u="none" strike="noStrike" baseline="0" dirty="0">
                <a:solidFill>
                  <a:srgbClr val="121212"/>
                </a:solidFill>
                <a:latin typeface="Times New Roman" panose="02020603050405020304" pitchFamily="18" charset="0"/>
              </a:rPr>
              <a:t>) ve výši 5 </a:t>
            </a:r>
            <a:r>
              <a:rPr lang="el-GR" sz="2000" b="0" i="0" u="none" strike="noStrike" baseline="0" dirty="0">
                <a:solidFill>
                  <a:srgbClr val="121212"/>
                </a:solidFill>
                <a:latin typeface="Times New Roman" panose="02020603050405020304" pitchFamily="18" charset="0"/>
              </a:rPr>
              <a:t>μ</a:t>
            </a:r>
            <a:r>
              <a:rPr lang="cs-CZ" sz="2000" b="0" i="0" u="none" strike="noStrike" baseline="0" dirty="0">
                <a:solidFill>
                  <a:srgbClr val="121212"/>
                </a:solidFill>
                <a:latin typeface="Times New Roman" panose="02020603050405020304" pitchFamily="18" charset="0"/>
              </a:rPr>
              <a:t>g </a:t>
            </a:r>
            <a:r>
              <a:rPr lang="cs-CZ" sz="2000" dirty="0">
                <a:solidFill>
                  <a:srgbClr val="333333"/>
                </a:solidFill>
                <a:latin typeface="Times New Roman" panose="02020603050405020304" pitchFamily="18" charset="0"/>
              </a:rPr>
              <a:t>/</a:t>
            </a:r>
            <a:r>
              <a:rPr lang="cs-CZ" sz="2000" b="0" i="0" u="none" strike="noStrike" baseline="0" dirty="0">
                <a:solidFill>
                  <a:srgbClr val="121212"/>
                </a:solidFill>
                <a:latin typeface="Times New Roman" panose="02020603050405020304" pitchFamily="18" charset="0"/>
              </a:rPr>
              <a:t>kg</a:t>
            </a:r>
            <a:r>
              <a:rPr lang="cs-CZ" sz="2000" dirty="0">
                <a:solidFill>
                  <a:srgbClr val="121212"/>
                </a:solidFill>
                <a:latin typeface="Times New Roman" panose="02020603050405020304" pitchFamily="18" charset="0"/>
              </a:rPr>
              <a:t>.</a:t>
            </a:r>
          </a:p>
          <a:p>
            <a:pPr algn="l"/>
            <a:endParaRPr lang="cs-CZ" sz="2000" b="0" i="0" u="none" strike="noStrike" baseline="0" dirty="0">
              <a:solidFill>
                <a:srgbClr val="121212"/>
              </a:solidFill>
              <a:latin typeface="Arial" panose="020B0604020202020204" pitchFamily="34" charset="0"/>
            </a:endParaRPr>
          </a:p>
          <a:p>
            <a:r>
              <a:rPr lang="cs-CZ" sz="2000" dirty="0"/>
              <a:t>Délka časového intervalu od </a:t>
            </a:r>
            <a:r>
              <a:rPr lang="cs-CZ" sz="2000" dirty="0" err="1"/>
              <a:t>injikace</a:t>
            </a:r>
            <a:r>
              <a:rPr lang="cs-CZ" sz="2000" dirty="0"/>
              <a:t> do ovulace při jednorázové </a:t>
            </a:r>
            <a:r>
              <a:rPr lang="cs-CZ" sz="2000" dirty="0" err="1"/>
              <a:t>injikaci</a:t>
            </a:r>
            <a:r>
              <a:rPr lang="cs-CZ" sz="2000" dirty="0"/>
              <a:t> kapří hypofýzy dosáhla             431 a 492 h°, při </a:t>
            </a:r>
            <a:r>
              <a:rPr lang="cs-CZ" sz="2000" dirty="0" err="1"/>
              <a:t>injikaci</a:t>
            </a:r>
            <a:r>
              <a:rPr lang="cs-CZ" sz="2000" dirty="0"/>
              <a:t> ve dvou dílčích dávkách 319 - 420 h°, při jednorázové aplikaci analogu </a:t>
            </a:r>
            <a:r>
              <a:rPr lang="cs-CZ" sz="2000" dirty="0" err="1"/>
              <a:t>GnRH</a:t>
            </a:r>
            <a:r>
              <a:rPr lang="cs-CZ" sz="2000" dirty="0"/>
              <a:t> 306 h°. </a:t>
            </a:r>
          </a:p>
          <a:p>
            <a:pPr algn="l"/>
            <a:endParaRPr lang="cs-CZ" sz="2000" b="0" i="0" u="none" strike="noStrike" baseline="0" dirty="0">
              <a:solidFill>
                <a:srgbClr val="121212"/>
              </a:solidFill>
              <a:latin typeface="Times New Roman" panose="02020603050405020304" pitchFamily="18" charset="0"/>
            </a:endParaRPr>
          </a:p>
          <a:p>
            <a:r>
              <a:rPr lang="cs-CZ" sz="2000" dirty="0"/>
              <a:t>Při jednorázovém podání kapří hypofýzy bylo dosaženo v obou pokusech ovulace jen u jedné jikernačky (20 %), na rozdíl od </a:t>
            </a:r>
            <a:r>
              <a:rPr lang="cs-CZ" sz="2000" dirty="0" err="1"/>
              <a:t>injikace</a:t>
            </a:r>
            <a:r>
              <a:rPr lang="cs-CZ" sz="2000" dirty="0"/>
              <a:t> ve dvou dílčích dávkách, kdy ovulovalo 40, resp. 60 % jikernaček. Při podání analogu </a:t>
            </a:r>
            <a:r>
              <a:rPr lang="cs-CZ" sz="2000" dirty="0" err="1"/>
              <a:t>GnRH</a:t>
            </a:r>
            <a:r>
              <a:rPr lang="cs-CZ" sz="2000" dirty="0"/>
              <a:t> ovulovalo 60 % jikernaček. </a:t>
            </a:r>
          </a:p>
          <a:p>
            <a:endParaRPr lang="cs-CZ" sz="2000" dirty="0"/>
          </a:p>
          <a:p>
            <a:r>
              <a:rPr lang="cs-CZ" sz="2000" dirty="0"/>
              <a:t>Průměrná relativní hmotnost vytřených jiker u jednotlivých skupin jikernaček kolísala v rozpětí              7,43 - 11,94 %. Průměrná hmotnost jedné nenabobtnalé jikry u jednotlivých skupin byla mezi                0,58 - 1,26 mg (tj. 800 - 1700 tis. ks jiker v 1 kg). </a:t>
            </a:r>
          </a:p>
          <a:p>
            <a:endParaRPr lang="cs-CZ" sz="2000" dirty="0"/>
          </a:p>
          <a:p>
            <a:r>
              <a:rPr lang="cs-CZ" sz="2000" dirty="0"/>
              <a:t>Průměrná absolutní pracovní plodnost u jednotlivých skupin se pohybovala v rozpětí 1250 - 2484 ks jiker na jikernačku. Průměrné hodnoty relativní pracovní plodnosti u jednotlivých skupin dosáhly rozpětí    55,8 - 206,6 ks/g (tj. 55,8 - 206,6 tis. ks/kg). </a:t>
            </a:r>
          </a:p>
          <a:p>
            <a:pPr algn="l"/>
            <a:endParaRPr lang="cs-CZ" sz="2000" b="0" i="0" u="none" strike="noStrike" baseline="0" dirty="0">
              <a:solidFill>
                <a:srgbClr val="121212"/>
              </a:solidFill>
              <a:latin typeface="Times New Roman" panose="02020603050405020304" pitchFamily="18" charset="0"/>
            </a:endParaRPr>
          </a:p>
          <a:p>
            <a:pPr algn="l"/>
            <a:endParaRPr lang="cs-CZ" sz="1600" b="0" i="0" u="none" strike="noStrike" baseline="0" dirty="0">
              <a:solidFill>
                <a:srgbClr val="121212"/>
              </a:solidFill>
              <a:latin typeface="Times New Roman" panose="02020603050405020304" pitchFamily="18" charset="0"/>
            </a:endParaRPr>
          </a:p>
          <a:p>
            <a:pPr algn="l"/>
            <a:endParaRPr lang="cs-CZ" sz="2000" dirty="0">
              <a:solidFill>
                <a:srgbClr val="121212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8662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Obrázek 29">
            <a:extLst>
              <a:ext uri="{FF2B5EF4-FFF2-40B4-BE49-F238E27FC236}">
                <a16:creationId xmlns:a16="http://schemas.microsoft.com/office/drawing/2014/main" id="{E194CECB-FF78-EBE8-4392-7BB771DFF0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182" y="93917"/>
            <a:ext cx="2713114" cy="528441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sp>
        <p:nvSpPr>
          <p:cNvPr id="33" name="Řečová bublina: obdélníkový bublinový popisek 32">
            <a:extLst>
              <a:ext uri="{FF2B5EF4-FFF2-40B4-BE49-F238E27FC236}">
                <a16:creationId xmlns:a16="http://schemas.microsoft.com/office/drawing/2014/main" id="{B4C9D427-0C54-F272-619D-1B483A4E4864}"/>
              </a:ext>
            </a:extLst>
          </p:cNvPr>
          <p:cNvSpPr/>
          <p:nvPr/>
        </p:nvSpPr>
        <p:spPr>
          <a:xfrm flipV="1">
            <a:off x="9408674" y="1232452"/>
            <a:ext cx="45719" cy="51064"/>
          </a:xfrm>
          <a:prstGeom prst="wedgeRectCallout">
            <a:avLst>
              <a:gd name="adj1" fmla="val 72774"/>
              <a:gd name="adj2" fmla="val -128484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Sem si vložte logo, své instituce,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C0DB78C-085D-9E04-FECA-D438B3E4D3BA}"/>
              </a:ext>
            </a:extLst>
          </p:cNvPr>
          <p:cNvSpPr txBox="1"/>
          <p:nvPr/>
        </p:nvSpPr>
        <p:spPr>
          <a:xfrm>
            <a:off x="105704" y="190831"/>
            <a:ext cx="11853058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cs-CZ" dirty="0"/>
          </a:p>
          <a:p>
            <a:r>
              <a:rPr lang="cs-CZ" b="1" dirty="0"/>
              <a:t>                                                                               Hrouzek obecný</a:t>
            </a:r>
          </a:p>
          <a:p>
            <a:endParaRPr lang="cs-CZ" dirty="0"/>
          </a:p>
          <a:p>
            <a:r>
              <a:rPr lang="cs-CZ" dirty="0"/>
              <a:t>V některých případech bylo zjištěno, že se mezi vytřenými jikrami normální velikosti vyskytuje i část jiker zřetelně menší velikosti (jiker následujících výtěrových porcí). </a:t>
            </a:r>
          </a:p>
          <a:p>
            <a:endParaRPr lang="cs-CZ" dirty="0"/>
          </a:p>
          <a:p>
            <a:r>
              <a:rPr lang="cs-CZ" dirty="0"/>
              <a:t>Vytřené jikry mají žlutohnědou barvu.</a:t>
            </a:r>
          </a:p>
          <a:p>
            <a:endParaRPr lang="cs-CZ" dirty="0"/>
          </a:p>
          <a:p>
            <a:r>
              <a:rPr lang="cs-CZ" sz="1800" b="0" i="0" u="none" strike="noStrike" baseline="0" dirty="0">
                <a:solidFill>
                  <a:srgbClr val="121212"/>
                </a:solidFill>
                <a:latin typeface="HiddenHorzOCR"/>
              </a:rPr>
              <a:t>Mlíčáky </a:t>
            </a:r>
            <a:r>
              <a:rPr lang="cs-CZ" sz="1800" b="0" i="0" u="none" strike="noStrike" baseline="0" dirty="0">
                <a:solidFill>
                  <a:srgbClr val="121212"/>
                </a:solidFill>
                <a:latin typeface="Times New Roman" panose="02020603050405020304" pitchFamily="18" charset="0"/>
              </a:rPr>
              <a:t>není nutno injikovat hormonálními </a:t>
            </a:r>
            <a:r>
              <a:rPr lang="cs-CZ" sz="1800" b="0" i="0" u="none" strike="noStrike" baseline="0" dirty="0">
                <a:solidFill>
                  <a:srgbClr val="121212"/>
                </a:solidFill>
                <a:latin typeface="HiddenHorzOCR"/>
              </a:rPr>
              <a:t>přípravky</a:t>
            </a:r>
            <a:r>
              <a:rPr lang="cs-CZ" sz="1800" dirty="0">
                <a:solidFill>
                  <a:srgbClr val="121212"/>
                </a:solidFill>
                <a:latin typeface="HiddenHorzOCR"/>
              </a:rPr>
              <a:t>. </a:t>
            </a:r>
            <a:r>
              <a:rPr lang="cs-CZ" sz="1800" b="0" i="0" u="none" strike="noStrike" baseline="0" dirty="0">
                <a:solidFill>
                  <a:srgbClr val="121212"/>
                </a:solidFill>
                <a:latin typeface="Times New Roman" panose="02020603050405020304" pitchFamily="18" charset="0"/>
              </a:rPr>
              <a:t>Získaných </a:t>
            </a:r>
            <a:r>
              <a:rPr lang="cs-CZ" sz="1800" b="0" i="0" u="none" strike="noStrike" baseline="0" dirty="0">
                <a:solidFill>
                  <a:srgbClr val="121212"/>
                </a:solidFill>
                <a:latin typeface="HiddenHorzOCR"/>
              </a:rPr>
              <a:t>několik </a:t>
            </a:r>
            <a:r>
              <a:rPr lang="cs-CZ" sz="1800" b="0" i="0" u="none" strike="noStrike" baseline="0" dirty="0">
                <a:solidFill>
                  <a:srgbClr val="121212"/>
                </a:solidFill>
                <a:latin typeface="Times New Roman" panose="02020603050405020304" pitchFamily="18" charset="0"/>
              </a:rPr>
              <a:t>kapek je vhodné odsát </a:t>
            </a:r>
            <a:r>
              <a:rPr lang="cs-CZ" sz="1800" b="0" i="0" u="none" strike="noStrike" baseline="0" dirty="0">
                <a:solidFill>
                  <a:srgbClr val="121212"/>
                </a:solidFill>
                <a:latin typeface="HiddenHorzOCR"/>
              </a:rPr>
              <a:t>injekční stříkačkou </a:t>
            </a:r>
            <a:r>
              <a:rPr lang="cs-CZ" sz="1800" b="0" i="0" u="none" strike="noStrike" baseline="0" dirty="0">
                <a:solidFill>
                  <a:srgbClr val="121212"/>
                </a:solidFill>
                <a:latin typeface="Times New Roman" panose="02020603050405020304" pitchFamily="18" charset="0"/>
              </a:rPr>
              <a:t>a ihned použít k </a:t>
            </a:r>
            <a:r>
              <a:rPr lang="cs-CZ" sz="1800" b="0" i="0" u="none" strike="noStrike" baseline="0" dirty="0">
                <a:solidFill>
                  <a:srgbClr val="121212"/>
                </a:solidFill>
                <a:latin typeface="HiddenHorzOCR"/>
              </a:rPr>
              <a:t>osemenění předem vytřených </a:t>
            </a:r>
            <a:r>
              <a:rPr lang="cs-CZ" sz="1800" b="0" i="0" u="none" strike="noStrike" baseline="0" dirty="0">
                <a:solidFill>
                  <a:srgbClr val="121212"/>
                </a:solidFill>
                <a:latin typeface="Times New Roman" panose="02020603050405020304" pitchFamily="18" charset="0"/>
              </a:rPr>
              <a:t>jiker. </a:t>
            </a:r>
          </a:p>
          <a:p>
            <a:endParaRPr lang="cs-CZ" dirty="0"/>
          </a:p>
          <a:p>
            <a:pPr algn="l"/>
            <a:r>
              <a:rPr lang="cs-CZ" sz="1800" b="0" i="0" u="none" strike="noStrike" baseline="0" dirty="0">
                <a:solidFill>
                  <a:srgbClr val="121212"/>
                </a:solidFill>
                <a:latin typeface="Times New Roman" panose="02020603050405020304" pitchFamily="18" charset="0"/>
              </a:rPr>
              <a:t>Po </a:t>
            </a:r>
            <a:r>
              <a:rPr lang="cs-CZ" sz="1800" b="0" i="0" u="none" strike="noStrike" baseline="0" dirty="0">
                <a:solidFill>
                  <a:srgbClr val="121212"/>
                </a:solidFill>
                <a:latin typeface="HiddenHorzOCR"/>
              </a:rPr>
              <a:t>osemenění </a:t>
            </a:r>
            <a:r>
              <a:rPr lang="cs-CZ" sz="1800" b="0" i="0" u="none" strike="noStrike" baseline="0" dirty="0">
                <a:solidFill>
                  <a:srgbClr val="121212"/>
                </a:solidFill>
                <a:latin typeface="Times New Roman" panose="02020603050405020304" pitchFamily="18" charset="0"/>
              </a:rPr>
              <a:t>jiker a </a:t>
            </a:r>
            <a:r>
              <a:rPr lang="cs-CZ" sz="1800" b="0" i="0" u="none" strike="noStrike" baseline="0" dirty="0">
                <a:solidFill>
                  <a:srgbClr val="121212"/>
                </a:solidFill>
                <a:latin typeface="HiddenHorzOCR"/>
              </a:rPr>
              <a:t>přidání </a:t>
            </a:r>
            <a:r>
              <a:rPr lang="cs-CZ" sz="1800" b="0" i="0" u="none" strike="noStrike" baseline="0" dirty="0">
                <a:solidFill>
                  <a:srgbClr val="121212"/>
                </a:solidFill>
                <a:latin typeface="Times New Roman" panose="02020603050405020304" pitchFamily="18" charset="0"/>
              </a:rPr>
              <a:t>vody dojde k oplození jiker. Poté se provede </a:t>
            </a:r>
            <a:r>
              <a:rPr lang="cs-CZ" sz="1800" b="0" i="0" u="none" strike="noStrike" baseline="0" dirty="0" err="1">
                <a:solidFill>
                  <a:srgbClr val="121212"/>
                </a:solidFill>
                <a:latin typeface="Times New Roman" panose="02020603050405020304" pitchFamily="18" charset="0"/>
              </a:rPr>
              <a:t>odlepkování</a:t>
            </a:r>
            <a:r>
              <a:rPr lang="cs-CZ" sz="1800" b="0" i="0" u="none" strike="noStrike" baseline="0" dirty="0">
                <a:solidFill>
                  <a:srgbClr val="121212"/>
                </a:solidFill>
                <a:latin typeface="Times New Roman" panose="02020603050405020304" pitchFamily="18" charset="0"/>
              </a:rPr>
              <a:t> oplozených jiker pomocí suspenze talku (v koncentraci </a:t>
            </a:r>
            <a:r>
              <a:rPr lang="cs-CZ" sz="1800" b="0" i="0" u="none" strike="noStrike" baseline="0" dirty="0">
                <a:solidFill>
                  <a:srgbClr val="121212"/>
                </a:solidFill>
                <a:latin typeface="HiddenHorzOCR"/>
              </a:rPr>
              <a:t>přibližně </a:t>
            </a:r>
            <a:r>
              <a:rPr lang="cs-CZ" sz="1800" b="0" i="0" u="none" strike="noStrike" baseline="0" dirty="0">
                <a:solidFill>
                  <a:srgbClr val="121212"/>
                </a:solidFill>
                <a:latin typeface="Times New Roman" panose="02020603050405020304" pitchFamily="18" charset="0"/>
              </a:rPr>
              <a:t>50 - 100 g.r</a:t>
            </a:r>
            <a:r>
              <a:rPr lang="cs-CZ" sz="1800" b="0" i="0" u="none" strike="noStrike" baseline="0" dirty="0">
                <a:solidFill>
                  <a:srgbClr val="121212"/>
                </a:solidFill>
                <a:latin typeface="Arial" panose="020B0604020202020204" pitchFamily="34" charset="0"/>
              </a:rPr>
              <a:t>1) </a:t>
            </a:r>
            <a:r>
              <a:rPr lang="cs-CZ" sz="1800" b="0" i="0" u="none" strike="noStrike" baseline="0" dirty="0">
                <a:solidFill>
                  <a:srgbClr val="121212"/>
                </a:solidFill>
                <a:latin typeface="HiddenHorzOCR"/>
              </a:rPr>
              <a:t>či ředěného </a:t>
            </a:r>
            <a:r>
              <a:rPr lang="cs-CZ" sz="1800" b="0" i="0" u="none" strike="noStrike" baseline="0" dirty="0">
                <a:solidFill>
                  <a:srgbClr val="121212"/>
                </a:solidFill>
                <a:latin typeface="Times New Roman" panose="02020603050405020304" pitchFamily="18" charset="0"/>
              </a:rPr>
              <a:t>mléka (v </a:t>
            </a:r>
            <a:r>
              <a:rPr lang="cs-CZ" sz="1800" b="0" i="0" u="none" strike="noStrike" baseline="0" dirty="0">
                <a:solidFill>
                  <a:srgbClr val="121212"/>
                </a:solidFill>
                <a:latin typeface="HiddenHorzOCR"/>
              </a:rPr>
              <a:t>poměru </a:t>
            </a:r>
            <a:r>
              <a:rPr lang="cs-CZ" sz="1800" b="0" i="0" u="none" strike="noStrike" baseline="0" dirty="0">
                <a:solidFill>
                  <a:srgbClr val="121212"/>
                </a:solidFill>
                <a:latin typeface="Times New Roman" panose="02020603050405020304" pitchFamily="18" charset="0"/>
              </a:rPr>
              <a:t>1 objemový díl mléka a 4 díly vody)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Times New Roman" panose="02020603050405020304" pitchFamily="18" charset="0"/>
              </a:rPr>
              <a:t>. </a:t>
            </a:r>
          </a:p>
          <a:p>
            <a:pPr algn="l"/>
            <a:endParaRPr lang="cs-CZ" dirty="0">
              <a:solidFill>
                <a:srgbClr val="333333"/>
              </a:solidFill>
              <a:latin typeface="Times New Roman" panose="02020603050405020304" pitchFamily="18" charset="0"/>
            </a:endParaRPr>
          </a:p>
          <a:p>
            <a:pPr algn="l"/>
            <a:r>
              <a:rPr lang="cs-CZ" sz="1800" b="0" i="0" u="none" strike="noStrike" baseline="0" dirty="0">
                <a:solidFill>
                  <a:srgbClr val="121212"/>
                </a:solidFill>
                <a:latin typeface="HiddenHorzOCR"/>
              </a:rPr>
              <a:t>Při </a:t>
            </a:r>
            <a:r>
              <a:rPr lang="cs-CZ" sz="1800" b="0" i="0" u="none" strike="noStrike" baseline="0" dirty="0">
                <a:solidFill>
                  <a:srgbClr val="121212"/>
                </a:solidFill>
                <a:latin typeface="Times New Roman" panose="02020603050405020304" pitchFamily="18" charset="0"/>
              </a:rPr>
              <a:t>odlepování jiker (po dobu 30 min.) a </a:t>
            </a:r>
            <a:r>
              <a:rPr lang="cs-CZ" sz="1800" b="0" i="0" u="none" strike="noStrike" baseline="0" dirty="0">
                <a:solidFill>
                  <a:srgbClr val="121212"/>
                </a:solidFill>
                <a:latin typeface="HiddenHorzOCR"/>
              </a:rPr>
              <a:t>následně při </a:t>
            </a:r>
            <a:r>
              <a:rPr lang="cs-CZ" sz="1800" b="0" i="0" u="none" strike="noStrike" baseline="0" dirty="0">
                <a:solidFill>
                  <a:srgbClr val="121212"/>
                </a:solidFill>
                <a:latin typeface="Times New Roman" panose="02020603050405020304" pitchFamily="18" charset="0"/>
              </a:rPr>
              <a:t>jejich promývání vodou a vysazení do </a:t>
            </a:r>
            <a:r>
              <a:rPr lang="cs-CZ" sz="1800" b="0" i="0" u="none" strike="noStrike" baseline="0" dirty="0">
                <a:solidFill>
                  <a:srgbClr val="121212"/>
                </a:solidFill>
                <a:latin typeface="HiddenHorzOCR"/>
              </a:rPr>
              <a:t>inkubačních </a:t>
            </a:r>
            <a:r>
              <a:rPr lang="cs-CZ" sz="1800" b="0" i="0" u="none" strike="noStrike" baseline="0" dirty="0">
                <a:solidFill>
                  <a:srgbClr val="121212"/>
                </a:solidFill>
                <a:latin typeface="Times New Roman" panose="02020603050405020304" pitchFamily="18" charset="0"/>
              </a:rPr>
              <a:t>lahví je </a:t>
            </a:r>
            <a:r>
              <a:rPr lang="cs-CZ" sz="1800" b="0" i="0" u="none" strike="noStrike" baseline="0" dirty="0">
                <a:solidFill>
                  <a:srgbClr val="121212"/>
                </a:solidFill>
                <a:latin typeface="HiddenHorzOCR"/>
              </a:rPr>
              <a:t>potřebné </a:t>
            </a:r>
            <a:r>
              <a:rPr lang="cs-CZ" sz="1800" b="0" i="0" u="none" strike="noStrike" baseline="0" dirty="0">
                <a:solidFill>
                  <a:srgbClr val="121212"/>
                </a:solidFill>
                <a:latin typeface="Times New Roman" panose="02020603050405020304" pitchFamily="18" charset="0"/>
              </a:rPr>
              <a:t>dodržet stejnou teplotu vody. </a:t>
            </a:r>
          </a:p>
          <a:p>
            <a:pPr algn="l"/>
            <a:endParaRPr lang="cs-CZ" sz="1800" b="0" i="0" u="none" strike="noStrike" baseline="0" dirty="0">
              <a:solidFill>
                <a:srgbClr val="121212"/>
              </a:solidFill>
              <a:latin typeface="Times New Roman" panose="02020603050405020304" pitchFamily="18" charset="0"/>
            </a:endParaRPr>
          </a:p>
          <a:p>
            <a:pPr algn="l"/>
            <a:r>
              <a:rPr lang="cs-CZ" sz="1800" b="0" i="0" u="none" strike="noStrike" baseline="0" dirty="0">
                <a:solidFill>
                  <a:srgbClr val="121212"/>
                </a:solidFill>
                <a:latin typeface="Times New Roman" panose="02020603050405020304" pitchFamily="18" charset="0"/>
              </a:rPr>
              <a:t>Délka </a:t>
            </a:r>
            <a:r>
              <a:rPr lang="cs-CZ" sz="1800" b="0" i="0" u="none" strike="noStrike" baseline="0" dirty="0">
                <a:solidFill>
                  <a:srgbClr val="121212"/>
                </a:solidFill>
                <a:latin typeface="HiddenHorzOCR"/>
              </a:rPr>
              <a:t>inkubační </a:t>
            </a:r>
            <a:r>
              <a:rPr lang="cs-CZ" sz="1800" b="0" i="0" u="none" strike="noStrike" baseline="0" dirty="0">
                <a:solidFill>
                  <a:srgbClr val="121212"/>
                </a:solidFill>
                <a:latin typeface="Times New Roman" panose="02020603050405020304" pitchFamily="18" charset="0"/>
              </a:rPr>
              <a:t>doby </a:t>
            </a:r>
            <a:r>
              <a:rPr lang="cs-CZ" sz="1800" b="0" i="0" u="none" strike="noStrike" baseline="0" dirty="0">
                <a:solidFill>
                  <a:srgbClr val="121212"/>
                </a:solidFill>
                <a:latin typeface="HiddenHorzOCR"/>
              </a:rPr>
              <a:t>při teplotě </a:t>
            </a:r>
            <a:r>
              <a:rPr lang="cs-CZ" sz="1800" b="0" i="0" u="none" strike="noStrike" baseline="0" dirty="0">
                <a:solidFill>
                  <a:srgbClr val="121212"/>
                </a:solidFill>
                <a:latin typeface="Times New Roman" panose="02020603050405020304" pitchFamily="18" charset="0"/>
              </a:rPr>
              <a:t>18 - 24 °C je cca 3 - 4 dny. </a:t>
            </a:r>
          </a:p>
          <a:p>
            <a:pPr algn="l"/>
            <a:endParaRPr lang="cs-CZ" dirty="0">
              <a:solidFill>
                <a:srgbClr val="121212"/>
              </a:solidFill>
              <a:latin typeface="Times New Roman" panose="02020603050405020304" pitchFamily="18" charset="0"/>
            </a:endParaRPr>
          </a:p>
          <a:p>
            <a:pPr algn="l"/>
            <a:r>
              <a:rPr lang="cs-CZ" sz="1800" b="0" i="0" u="none" strike="noStrike" baseline="0" dirty="0">
                <a:solidFill>
                  <a:srgbClr val="121212"/>
                </a:solidFill>
                <a:latin typeface="Times New Roman" panose="02020603050405020304" pitchFamily="18" charset="0"/>
              </a:rPr>
              <a:t>K inkubaci je vhodné použít malé </a:t>
            </a:r>
            <a:r>
              <a:rPr lang="cs-CZ" sz="1800" b="0" i="0" u="none" strike="noStrike" baseline="0" dirty="0">
                <a:solidFill>
                  <a:srgbClr val="121212"/>
                </a:solidFill>
                <a:latin typeface="HiddenHorzOCR"/>
              </a:rPr>
              <a:t>inkubační </a:t>
            </a:r>
            <a:r>
              <a:rPr lang="cs-CZ" dirty="0">
                <a:solidFill>
                  <a:srgbClr val="121212"/>
                </a:solidFill>
                <a:latin typeface="Times New Roman" panose="02020603050405020304" pitchFamily="18" charset="0"/>
              </a:rPr>
              <a:t>lá</a:t>
            </a:r>
            <a:r>
              <a:rPr lang="cs-CZ" sz="1800" b="0" i="0" u="none" strike="noStrike" baseline="0" dirty="0">
                <a:solidFill>
                  <a:srgbClr val="121212"/>
                </a:solidFill>
                <a:latin typeface="Times New Roman" panose="02020603050405020304" pitchFamily="18" charset="0"/>
              </a:rPr>
              <a:t>hve</a:t>
            </a:r>
            <a:r>
              <a:rPr lang="cs-CZ" sz="1800" dirty="0">
                <a:solidFill>
                  <a:srgbClr val="333333"/>
                </a:solidFill>
                <a:latin typeface="Times New Roman" panose="02020603050405020304" pitchFamily="18" charset="0"/>
              </a:rPr>
              <a:t>. </a:t>
            </a:r>
          </a:p>
          <a:p>
            <a:pPr algn="l"/>
            <a:endParaRPr lang="cs-CZ" sz="1800" dirty="0">
              <a:solidFill>
                <a:srgbClr val="333333"/>
              </a:solidFill>
              <a:latin typeface="Times New Roman" panose="02020603050405020304" pitchFamily="18" charset="0"/>
            </a:endParaRPr>
          </a:p>
          <a:p>
            <a:pPr algn="l"/>
            <a:r>
              <a:rPr lang="cs-CZ" sz="1800" b="0" i="0" u="none" strike="noStrike" baseline="0" dirty="0">
                <a:solidFill>
                  <a:srgbClr val="121212"/>
                </a:solidFill>
                <a:latin typeface="Times New Roman" panose="02020603050405020304" pitchFamily="18" charset="0"/>
              </a:rPr>
              <a:t>S vykuleným </a:t>
            </a:r>
            <a:r>
              <a:rPr lang="cs-CZ" sz="1800" b="0" i="0" u="none" strike="noStrike" baseline="0" dirty="0">
                <a:solidFill>
                  <a:srgbClr val="121212"/>
                </a:solidFill>
                <a:latin typeface="HiddenHorzOCR"/>
              </a:rPr>
              <a:t>plůdkem </a:t>
            </a:r>
            <a:r>
              <a:rPr lang="cs-CZ" sz="1800" b="0" i="0" u="none" strike="noStrike" baseline="0" dirty="0">
                <a:solidFill>
                  <a:srgbClr val="121212"/>
                </a:solidFill>
                <a:latin typeface="Times New Roman" panose="02020603050405020304" pitchFamily="18" charset="0"/>
              </a:rPr>
              <a:t>se zachází </a:t>
            </a:r>
            <a:r>
              <a:rPr lang="cs-CZ" sz="1800" b="0" i="0" u="none" strike="noStrike" baseline="0" dirty="0">
                <a:solidFill>
                  <a:srgbClr val="121212"/>
                </a:solidFill>
                <a:latin typeface="HiddenHorzOCR"/>
              </a:rPr>
              <a:t>podobně </a:t>
            </a:r>
            <a:r>
              <a:rPr lang="cs-CZ" sz="1800" b="0" i="0" u="none" strike="noStrike" baseline="0" dirty="0">
                <a:solidFill>
                  <a:srgbClr val="121212"/>
                </a:solidFill>
                <a:latin typeface="Times New Roman" panose="02020603050405020304" pitchFamily="18" charset="0"/>
              </a:rPr>
              <a:t>jako u jiných </a:t>
            </a:r>
            <a:r>
              <a:rPr lang="cs-CZ" sz="1800" b="0" i="0" u="none" strike="noStrike" baseline="0" dirty="0">
                <a:solidFill>
                  <a:srgbClr val="121212"/>
                </a:solidFill>
                <a:latin typeface="HiddenHorzOCR"/>
              </a:rPr>
              <a:t>druhů </a:t>
            </a:r>
            <a:r>
              <a:rPr lang="cs-CZ" sz="1800" b="0" i="0" u="none" strike="noStrike" baseline="0" dirty="0">
                <a:solidFill>
                  <a:srgbClr val="121212"/>
                </a:solidFill>
                <a:latin typeface="Times New Roman" panose="02020603050405020304" pitchFamily="18" charset="0"/>
              </a:rPr>
              <a:t>ryb, </a:t>
            </a:r>
            <a:r>
              <a:rPr lang="cs-CZ" sz="1800" b="0" i="0" u="none" strike="noStrike" baseline="0" dirty="0">
                <a:solidFill>
                  <a:srgbClr val="121212"/>
                </a:solidFill>
                <a:latin typeface="HiddenHorzOCR"/>
              </a:rPr>
              <a:t>včetně umístění </a:t>
            </a:r>
            <a:r>
              <a:rPr lang="cs-CZ" sz="1800" b="0" i="0" u="none" strike="noStrike" baseline="0" dirty="0">
                <a:solidFill>
                  <a:srgbClr val="121212"/>
                </a:solidFill>
                <a:latin typeface="Times New Roman" panose="02020603050405020304" pitchFamily="18" charset="0"/>
              </a:rPr>
              <a:t>v kolíbce zhotovené z tkaniny </a:t>
            </a:r>
            <a:r>
              <a:rPr lang="cs-CZ" sz="1800" b="0" i="0" u="none" strike="noStrike" baseline="0" dirty="0" err="1">
                <a:solidFill>
                  <a:srgbClr val="121212"/>
                </a:solidFill>
                <a:latin typeface="Times New Roman" panose="02020603050405020304" pitchFamily="18" charset="0"/>
              </a:rPr>
              <a:t>Uhelon</a:t>
            </a:r>
            <a:r>
              <a:rPr lang="cs-CZ" sz="1800" b="0" i="0" u="none" strike="noStrike" baseline="0" dirty="0">
                <a:solidFill>
                  <a:srgbClr val="474747"/>
                </a:solidFill>
                <a:latin typeface="Times New Roman" panose="02020603050405020304" pitchFamily="18" charset="0"/>
              </a:rPr>
              <a:t>.</a:t>
            </a:r>
            <a:endParaRPr lang="cs-CZ" sz="1800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782235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727A86-D502-51D0-A793-7B5C072F5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716" y="284954"/>
            <a:ext cx="11038115" cy="1325563"/>
          </a:xfrm>
        </p:spPr>
        <p:txBody>
          <a:bodyPr>
            <a:normAutofit/>
          </a:bodyPr>
          <a:lstStyle/>
          <a:p>
            <a:r>
              <a:rPr lang="cs-CZ" sz="3200" dirty="0"/>
              <a:t>Jikry slunky stříbřité z přirozeného </a:t>
            </a:r>
            <a:br>
              <a:rPr lang="cs-CZ" sz="3200" dirty="0"/>
            </a:br>
            <a:r>
              <a:rPr lang="cs-CZ" sz="3200" dirty="0"/>
              <a:t>výtěru v rybníce (červen 2023) </a:t>
            </a:r>
          </a:p>
        </p:txBody>
      </p:sp>
      <p:pic>
        <p:nvPicPr>
          <p:cNvPr id="4" name="Obrázek 3" descr="Obsah obrázku Vodní rostlina, zelené, rostlina, osoba&#10;&#10;Popis byl vytvořen automaticky">
            <a:extLst>
              <a:ext uri="{FF2B5EF4-FFF2-40B4-BE49-F238E27FC236}">
                <a16:creationId xmlns:a16="http://schemas.microsoft.com/office/drawing/2014/main" id="{280435CA-0E3B-EDE2-20B7-4D45D75303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9275"/>
            <a:ext cx="3927020" cy="5240118"/>
          </a:xfrm>
          <a:prstGeom prst="rect">
            <a:avLst/>
          </a:prstGeom>
        </p:spPr>
      </p:pic>
      <p:pic>
        <p:nvPicPr>
          <p:cNvPr id="6" name="Obrázek 5" descr="Obsah obrázku osoba&#10;&#10;Popis byl vytvořen automaticky">
            <a:extLst>
              <a:ext uri="{FF2B5EF4-FFF2-40B4-BE49-F238E27FC236}">
                <a16:creationId xmlns:a16="http://schemas.microsoft.com/office/drawing/2014/main" id="{C22BD2EE-F944-1C98-BC41-6C63E20A58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020" y="1639276"/>
            <a:ext cx="3927020" cy="5240117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BAF4AF1-E07B-2D5A-AF4C-FDB209909678}"/>
              </a:ext>
            </a:extLst>
          </p:cNvPr>
          <p:cNvSpPr txBox="1"/>
          <p:nvPr/>
        </p:nvSpPr>
        <p:spPr>
          <a:xfrm>
            <a:off x="2751151" y="6390967"/>
            <a:ext cx="21866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FFFF00"/>
                </a:solidFill>
              </a:rPr>
              <a:t>foto Petr Hanzlík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E9103D5-18E9-8408-BFA4-0FD8E63D0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827" y="0"/>
            <a:ext cx="5936657" cy="395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18907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Obrázek 29">
            <a:extLst>
              <a:ext uri="{FF2B5EF4-FFF2-40B4-BE49-F238E27FC236}">
                <a16:creationId xmlns:a16="http://schemas.microsoft.com/office/drawing/2014/main" id="{E194CECB-FF78-EBE8-4392-7BB771DFF0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182" y="93917"/>
            <a:ext cx="2713114" cy="528441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sp>
        <p:nvSpPr>
          <p:cNvPr id="33" name="Řečová bublina: obdélníkový bublinový popisek 32">
            <a:extLst>
              <a:ext uri="{FF2B5EF4-FFF2-40B4-BE49-F238E27FC236}">
                <a16:creationId xmlns:a16="http://schemas.microsoft.com/office/drawing/2014/main" id="{B4C9D427-0C54-F272-619D-1B483A4E4864}"/>
              </a:ext>
            </a:extLst>
          </p:cNvPr>
          <p:cNvSpPr/>
          <p:nvPr/>
        </p:nvSpPr>
        <p:spPr>
          <a:xfrm flipV="1">
            <a:off x="9408674" y="1232452"/>
            <a:ext cx="45719" cy="51064"/>
          </a:xfrm>
          <a:prstGeom prst="wedgeRectCallout">
            <a:avLst>
              <a:gd name="adj1" fmla="val 72774"/>
              <a:gd name="adj2" fmla="val -128484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Sem si vložte logo, své instituce,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79BCC7FC-3887-CE7E-D171-CF2CE8AD8389}"/>
              </a:ext>
            </a:extLst>
          </p:cNvPr>
          <p:cNvSpPr txBox="1"/>
          <p:nvPr/>
        </p:nvSpPr>
        <p:spPr>
          <a:xfrm>
            <a:off x="3047338" y="1807135"/>
            <a:ext cx="60946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1" dirty="0">
                <a:solidFill>
                  <a:srgbClr val="00B050"/>
                </a:solidFill>
              </a:rPr>
              <a:t>Děkuji za možnost využití rybí líhně v </a:t>
            </a:r>
            <a:r>
              <a:rPr lang="cs-CZ" b="1" i="1" dirty="0" err="1">
                <a:solidFill>
                  <a:srgbClr val="00B050"/>
                </a:solidFill>
              </a:rPr>
              <a:t>Srlíně</a:t>
            </a:r>
            <a:r>
              <a:rPr lang="cs-CZ" b="1" i="1" dirty="0">
                <a:solidFill>
                  <a:srgbClr val="00B050"/>
                </a:solidFill>
              </a:rPr>
              <a:t>.</a:t>
            </a:r>
          </a:p>
          <a:p>
            <a:r>
              <a:rPr lang="cs-CZ" b="1" i="1" dirty="0">
                <a:solidFill>
                  <a:srgbClr val="00B050"/>
                </a:solidFill>
              </a:rPr>
              <a:t> </a:t>
            </a:r>
          </a:p>
          <a:p>
            <a:r>
              <a:rPr lang="cs-CZ" b="1" i="1" dirty="0">
                <a:solidFill>
                  <a:srgbClr val="00B050"/>
                </a:solidFill>
              </a:rPr>
              <a:t>Za spolupráci děkuji kolegům Richardovi Vachtovi a Martinovi Musilovi a studentovi Miroslavu Sládkovi. </a:t>
            </a:r>
          </a:p>
        </p:txBody>
      </p:sp>
    </p:spTree>
    <p:extLst>
      <p:ext uri="{BB962C8B-B14F-4D97-AF65-F5344CB8AC3E}">
        <p14:creationId xmlns:p14="http://schemas.microsoft.com/office/powerpoint/2010/main" val="39272563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1B69AE-D006-1448-C30F-E9CFAAD09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7B8FC4D8-C369-8F1F-96B1-168FC0B4C5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872" r="23156" b="6698"/>
          <a:stretch/>
        </p:blipFill>
        <p:spPr>
          <a:xfrm>
            <a:off x="989124" y="5849319"/>
            <a:ext cx="1577907" cy="838055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7A34E727-E15D-59C9-ECBA-14A72612E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1817" y="6365703"/>
            <a:ext cx="1487871" cy="381629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49CD8D15-1090-FAFE-446E-24CB6788F0D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7" t="14687" r="11888" b="13838"/>
          <a:stretch/>
        </p:blipFill>
        <p:spPr bwMode="auto">
          <a:xfrm>
            <a:off x="5591843" y="5683908"/>
            <a:ext cx="1007820" cy="6817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3B2F6BAB-BECC-3E30-691F-A27C6F4D5B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698" y="5174393"/>
            <a:ext cx="2230601" cy="434461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AC0E5940-7D09-7D23-3830-23A9FFC25EF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142" t="26526" r="56376" b="15001"/>
          <a:stretch/>
        </p:blipFill>
        <p:spPr>
          <a:xfrm>
            <a:off x="416757" y="4216810"/>
            <a:ext cx="2873440" cy="1563205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D5BE80E4-9122-74F1-5EC3-BBE8678CB318}"/>
              </a:ext>
            </a:extLst>
          </p:cNvPr>
          <p:cNvSpPr txBox="1"/>
          <p:nvPr/>
        </p:nvSpPr>
        <p:spPr>
          <a:xfrm>
            <a:off x="638160" y="3853267"/>
            <a:ext cx="265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>
                <a:solidFill>
                  <a:srgbClr val="00B050"/>
                </a:solidFill>
              </a:rPr>
              <a:t>Děkujeme za podporu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CD3813E-5454-EF54-0746-96F14AB0BCF6}"/>
              </a:ext>
            </a:extLst>
          </p:cNvPr>
          <p:cNvSpPr txBox="1"/>
          <p:nvPr/>
        </p:nvSpPr>
        <p:spPr>
          <a:xfrm>
            <a:off x="4770539" y="3853267"/>
            <a:ext cx="265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i="1" dirty="0">
                <a:solidFill>
                  <a:srgbClr val="00B050"/>
                </a:solidFill>
              </a:rPr>
              <a:t>Partneři projektu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DC8C091-0497-D7D1-CDE2-351FD78B8F83}"/>
              </a:ext>
            </a:extLst>
          </p:cNvPr>
          <p:cNvSpPr txBox="1"/>
          <p:nvPr/>
        </p:nvSpPr>
        <p:spPr>
          <a:xfrm>
            <a:off x="8400967" y="3853267"/>
            <a:ext cx="3658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>
                <a:solidFill>
                  <a:srgbClr val="00B050"/>
                </a:solidFill>
              </a:rPr>
              <a:t>Děkujeme za propůjčení lokalit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D908C70-AF73-8FBE-6B74-00D8DC3E59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372" y="4228901"/>
            <a:ext cx="1063255" cy="80653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556202B-2D9A-9302-74C1-F8626AD7187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354" y="4216810"/>
            <a:ext cx="1573752" cy="81863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0E35F2D-9EB5-094E-7631-60C01B67AA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693" y="5076927"/>
            <a:ext cx="1331413" cy="62939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7231E08D-31D4-1F04-35F2-F67A10B805C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832" y="5849319"/>
            <a:ext cx="2223136" cy="655958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E76A3884-E608-ED29-5D83-08C15F4125A5}"/>
              </a:ext>
            </a:extLst>
          </p:cNvPr>
          <p:cNvSpPr txBox="1"/>
          <p:nvPr/>
        </p:nvSpPr>
        <p:spPr>
          <a:xfrm>
            <a:off x="2567031" y="866693"/>
            <a:ext cx="67441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i="1" dirty="0">
                <a:solidFill>
                  <a:srgbClr val="00B050"/>
                </a:solidFill>
              </a:rPr>
              <a:t>Děkuji za pozornost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9EFC6CF4-EE7F-E0E1-EEF6-D47378F2357C}"/>
              </a:ext>
            </a:extLst>
          </p:cNvPr>
          <p:cNvSpPr txBox="1"/>
          <p:nvPr/>
        </p:nvSpPr>
        <p:spPr>
          <a:xfrm>
            <a:off x="572494" y="2641190"/>
            <a:ext cx="115753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/>
              <a:t>Kontakt: </a:t>
            </a:r>
            <a:r>
              <a:rPr lang="cs-CZ" sz="2800" dirty="0"/>
              <a:t>prof. Ing. Jan KOUŘIL, Ph.D.</a:t>
            </a:r>
          </a:p>
          <a:p>
            <a:pPr algn="ctr"/>
            <a:r>
              <a:rPr lang="cs-CZ" sz="2800" dirty="0"/>
              <a:t>kouril</a:t>
            </a:r>
            <a:r>
              <a:rPr lang="cs-CZ" sz="2800" dirty="0">
                <a:hlinkClick r:id="rId11"/>
              </a:rPr>
              <a:t>@frov.jcu.cz</a:t>
            </a:r>
            <a:r>
              <a:rPr lang="cs-CZ" sz="2800" dirty="0"/>
              <a:t>; tel. 602 390 633 </a:t>
            </a:r>
          </a:p>
        </p:txBody>
      </p:sp>
    </p:spTree>
    <p:extLst>
      <p:ext uri="{BB962C8B-B14F-4D97-AF65-F5344CB8AC3E}">
        <p14:creationId xmlns:p14="http://schemas.microsoft.com/office/powerpoint/2010/main" val="40870826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B2343D-4504-5347-5A33-532A8741C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AFE124B-566E-E5E6-B206-99DCD2DE5F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9962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550390DE-4247-1D77-90F9-0F2B37ACC9A7}"/>
              </a:ext>
            </a:extLst>
          </p:cNvPr>
          <p:cNvSpPr txBox="1"/>
          <p:nvPr/>
        </p:nvSpPr>
        <p:spPr>
          <a:xfrm>
            <a:off x="890545" y="1757238"/>
            <a:ext cx="1047981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2400" b="0" i="0" u="none" strike="noStrike" baseline="0" dirty="0">
                <a:solidFill>
                  <a:srgbClr val="040404"/>
                </a:solidFill>
                <a:latin typeface="HiddenHorzOCR"/>
              </a:rPr>
              <a:t>Cílem této části projektu bylo, přispět k rozšíření informací v oblasti </a:t>
            </a:r>
          </a:p>
          <a:p>
            <a:pPr algn="l"/>
            <a:r>
              <a:rPr lang="cs-CZ" sz="2400" b="0" i="0" u="none" strike="noStrike" baseline="0" dirty="0">
                <a:solidFill>
                  <a:srgbClr val="040404"/>
                </a:solidFill>
                <a:latin typeface="HiddenHorzOCR"/>
              </a:rPr>
              <a:t>reprodukční biologie vybraných druhů ryb a u některých z nich ověřit </a:t>
            </a:r>
          </a:p>
          <a:p>
            <a:pPr algn="l"/>
            <a:r>
              <a:rPr lang="cs-CZ" sz="2400" b="0" i="0" u="none" strike="noStrike" baseline="0" dirty="0">
                <a:solidFill>
                  <a:srgbClr val="040404"/>
                </a:solidFill>
                <a:latin typeface="HiddenHorzOCR"/>
              </a:rPr>
              <a:t>možnost umělé reprodukce </a:t>
            </a:r>
            <a:r>
              <a:rPr lang="cs-CZ" sz="2400" dirty="0">
                <a:solidFill>
                  <a:srgbClr val="040404"/>
                </a:solidFill>
                <a:latin typeface="HiddenHorzOCR"/>
              </a:rPr>
              <a:t>včetně masové</a:t>
            </a:r>
            <a:r>
              <a:rPr lang="cs-CZ" sz="2400" b="0" i="0" u="none" strike="noStrike" baseline="0" dirty="0">
                <a:solidFill>
                  <a:srgbClr val="040404"/>
                </a:solidFill>
                <a:latin typeface="HiddenHorzOCR"/>
              </a:rPr>
              <a:t> produkce váčkového plůdku, </a:t>
            </a:r>
          </a:p>
          <a:p>
            <a:pPr algn="l"/>
            <a:r>
              <a:rPr lang="cs-CZ" sz="2400" b="0" i="0" u="none" strike="noStrike" baseline="0" dirty="0">
                <a:solidFill>
                  <a:srgbClr val="040404"/>
                </a:solidFill>
                <a:latin typeface="HiddenHorzOCR"/>
              </a:rPr>
              <a:t>využitelného k nasazení do rybníků, nebo jiných odchovných zařízení. </a:t>
            </a:r>
          </a:p>
        </p:txBody>
      </p:sp>
    </p:spTree>
    <p:extLst>
      <p:ext uri="{BB962C8B-B14F-4D97-AF65-F5344CB8AC3E}">
        <p14:creationId xmlns:p14="http://schemas.microsoft.com/office/powerpoint/2010/main" val="13532790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B2343D-4504-5347-5A33-532A8741C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AFE124B-566E-E5E6-B206-99DCD2DE5F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7506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Obrázek 29">
            <a:extLst>
              <a:ext uri="{FF2B5EF4-FFF2-40B4-BE49-F238E27FC236}">
                <a16:creationId xmlns:a16="http://schemas.microsoft.com/office/drawing/2014/main" id="{E194CECB-FF78-EBE8-4392-7BB771DFF0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182" y="93917"/>
            <a:ext cx="2713114" cy="528441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sp>
        <p:nvSpPr>
          <p:cNvPr id="33" name="Řečová bublina: obdélníkový bublinový popisek 32">
            <a:extLst>
              <a:ext uri="{FF2B5EF4-FFF2-40B4-BE49-F238E27FC236}">
                <a16:creationId xmlns:a16="http://schemas.microsoft.com/office/drawing/2014/main" id="{B4C9D427-0C54-F272-619D-1B483A4E4864}"/>
              </a:ext>
            </a:extLst>
          </p:cNvPr>
          <p:cNvSpPr/>
          <p:nvPr/>
        </p:nvSpPr>
        <p:spPr>
          <a:xfrm flipV="1">
            <a:off x="9408674" y="1232452"/>
            <a:ext cx="45719" cy="51064"/>
          </a:xfrm>
          <a:prstGeom prst="wedgeRectCallout">
            <a:avLst>
              <a:gd name="adj1" fmla="val 72774"/>
              <a:gd name="adj2" fmla="val -128484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Sem si vložte logo, své instituce,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0BF52BF-BED6-3049-2110-D42B6216904D}"/>
              </a:ext>
            </a:extLst>
          </p:cNvPr>
          <p:cNvSpPr txBox="1"/>
          <p:nvPr/>
        </p:nvSpPr>
        <p:spPr>
          <a:xfrm>
            <a:off x="105704" y="174929"/>
            <a:ext cx="11943174" cy="7478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2000" dirty="0">
                <a:solidFill>
                  <a:srgbClr val="040404"/>
                </a:solidFill>
                <a:latin typeface="HiddenHorzOCR"/>
              </a:rPr>
              <a:t>                               </a:t>
            </a:r>
          </a:p>
          <a:p>
            <a:pPr algn="l"/>
            <a:r>
              <a:rPr lang="cs-CZ" sz="2000" dirty="0">
                <a:solidFill>
                  <a:srgbClr val="040404"/>
                </a:solidFill>
                <a:latin typeface="HiddenHorzOCR"/>
              </a:rPr>
              <a:t>                                                                                                           Hlavní</a:t>
            </a:r>
            <a:r>
              <a:rPr lang="cs-CZ" sz="2000" b="0" i="0" u="none" strike="noStrike" baseline="0" dirty="0">
                <a:solidFill>
                  <a:srgbClr val="040404"/>
                </a:solidFill>
                <a:latin typeface="HiddenHorzOCR"/>
              </a:rPr>
              <a:t> úsilí bylo zaměřeno na </a:t>
            </a:r>
            <a:r>
              <a:rPr lang="cs-CZ" sz="2000" b="1" dirty="0">
                <a:solidFill>
                  <a:srgbClr val="040404"/>
                </a:solidFill>
                <a:latin typeface="HiddenHorzOCR"/>
              </a:rPr>
              <a:t>k</a:t>
            </a:r>
            <a:r>
              <a:rPr lang="cs-CZ" sz="2000" b="1" i="0" u="none" strike="noStrike" baseline="0" dirty="0">
                <a:solidFill>
                  <a:srgbClr val="040404"/>
                </a:solidFill>
                <a:latin typeface="HiddenHorzOCR"/>
              </a:rPr>
              <a:t>arase obecného</a:t>
            </a:r>
            <a:r>
              <a:rPr lang="cs-CZ" sz="2000" b="0" i="0" u="none" strike="noStrike" baseline="0" dirty="0">
                <a:solidFill>
                  <a:srgbClr val="040404"/>
                </a:solidFill>
                <a:latin typeface="HiddenHorzOCR"/>
              </a:rPr>
              <a:t>. </a:t>
            </a:r>
          </a:p>
          <a:p>
            <a:pPr algn="l"/>
            <a:r>
              <a:rPr lang="cs-CZ" sz="2000" dirty="0">
                <a:solidFill>
                  <a:srgbClr val="040404"/>
                </a:solidFill>
                <a:latin typeface="HiddenHorzOCR"/>
              </a:rPr>
              <a:t>                                                                                                           </a:t>
            </a:r>
            <a:r>
              <a:rPr lang="cs-CZ" sz="2000" b="0" i="0" u="none" strike="noStrike" baseline="0" dirty="0">
                <a:solidFill>
                  <a:srgbClr val="040404"/>
                </a:solidFill>
                <a:latin typeface="HiddenHorzOCR"/>
              </a:rPr>
              <a:t>Po získání generačního materiálu a </a:t>
            </a:r>
            <a:r>
              <a:rPr lang="cs-CZ" sz="2000" dirty="0">
                <a:solidFill>
                  <a:srgbClr val="040404"/>
                </a:solidFill>
                <a:latin typeface="HiddenHorzOCR"/>
              </a:rPr>
              <a:t>ověření jeho </a:t>
            </a:r>
          </a:p>
          <a:p>
            <a:pPr algn="l"/>
            <a:r>
              <a:rPr lang="cs-CZ" sz="2000" dirty="0">
                <a:solidFill>
                  <a:srgbClr val="040404"/>
                </a:solidFill>
                <a:latin typeface="HiddenHorzOCR"/>
              </a:rPr>
              <a:t>                                                                                                           genetické čistoty </a:t>
            </a:r>
            <a:r>
              <a:rPr lang="cs-CZ" sz="2000" b="0" i="0" u="none" strike="noStrike" baseline="0" dirty="0">
                <a:solidFill>
                  <a:srgbClr val="040404"/>
                </a:solidFill>
                <a:latin typeface="HiddenHorzOCR"/>
              </a:rPr>
              <a:t>bylo realizováno několik </a:t>
            </a:r>
          </a:p>
          <a:p>
            <a:pPr algn="l"/>
            <a:r>
              <a:rPr lang="cs-CZ" sz="2000" dirty="0">
                <a:solidFill>
                  <a:srgbClr val="040404"/>
                </a:solidFill>
                <a:latin typeface="HiddenHorzOCR"/>
              </a:rPr>
              <a:t>                                                                                                           </a:t>
            </a:r>
            <a:r>
              <a:rPr lang="cs-CZ" sz="2000" b="0" i="0" u="none" strike="noStrike" baseline="0" dirty="0">
                <a:solidFill>
                  <a:srgbClr val="040404"/>
                </a:solidFill>
                <a:latin typeface="HiddenHorzOCR"/>
              </a:rPr>
              <a:t>samostatných experimentů a sledování. </a:t>
            </a:r>
          </a:p>
          <a:p>
            <a:pPr algn="l"/>
            <a:endParaRPr lang="cs-CZ" sz="2000" b="0" i="0" u="none" strike="noStrike" baseline="0" dirty="0">
              <a:solidFill>
                <a:srgbClr val="040404"/>
              </a:solidFill>
              <a:latin typeface="HiddenHorzOCR"/>
            </a:endParaRPr>
          </a:p>
          <a:p>
            <a:pPr algn="l"/>
            <a:r>
              <a:rPr lang="cs-CZ" sz="2000" dirty="0">
                <a:solidFill>
                  <a:srgbClr val="040404"/>
                </a:solidFill>
                <a:latin typeface="HiddenHorzOCR"/>
              </a:rPr>
              <a:t>V tomto příspěvku vás následně stručně seznámím s výsledky hormonálně indukované umělé reprodukce karase. Podrobněji budou dosažené výsledky prezentovány v pátek a následně ve vědecké publikaci a metodice pro praxi. </a:t>
            </a:r>
          </a:p>
          <a:p>
            <a:pPr algn="l"/>
            <a:endParaRPr lang="cs-CZ" sz="2000" b="0" i="0" u="none" strike="noStrike" baseline="0" dirty="0">
              <a:solidFill>
                <a:srgbClr val="040404"/>
              </a:solidFill>
              <a:latin typeface="HiddenHorzOCR"/>
            </a:endParaRPr>
          </a:p>
          <a:p>
            <a:pPr algn="l"/>
            <a:r>
              <a:rPr lang="cs-CZ" sz="2000" b="0" i="0" u="none" strike="noStrike" baseline="0" dirty="0">
                <a:solidFill>
                  <a:srgbClr val="040404"/>
                </a:solidFill>
                <a:latin typeface="HiddenHorzOCR"/>
              </a:rPr>
              <a:t>Při umělém výtěru byl proveden odběr vzorků spermatu pro kvantitativní a kvalitativní laboratorního posouzení (výsledky budou po dokončení zpracování předmětem budoucí vědecké publikace (</a:t>
            </a:r>
            <a:r>
              <a:rPr lang="cs-CZ" sz="2000" b="0" i="0" u="none" strike="noStrike" baseline="0" dirty="0" err="1">
                <a:solidFill>
                  <a:srgbClr val="040404"/>
                </a:solidFill>
                <a:latin typeface="HiddenHorzOCR"/>
              </a:rPr>
              <a:t>Deepali</a:t>
            </a:r>
            <a:r>
              <a:rPr lang="cs-CZ" sz="2000" b="0" i="0" u="none" strike="noStrike" baseline="0" dirty="0">
                <a:solidFill>
                  <a:srgbClr val="040404"/>
                </a:solidFill>
                <a:latin typeface="HiddenHorzOCR"/>
              </a:rPr>
              <a:t> Roy). </a:t>
            </a:r>
          </a:p>
          <a:p>
            <a:pPr algn="l"/>
            <a:endParaRPr lang="cs-CZ" sz="2000" dirty="0">
              <a:solidFill>
                <a:srgbClr val="040404"/>
              </a:solidFill>
              <a:latin typeface="HiddenHorzOCR"/>
            </a:endParaRPr>
          </a:p>
          <a:p>
            <a:pPr algn="l"/>
            <a:r>
              <a:rPr lang="cs-CZ" sz="2000" b="0" i="0" u="none" strike="noStrike" baseline="0" dirty="0">
                <a:solidFill>
                  <a:srgbClr val="040404"/>
                </a:solidFill>
                <a:latin typeface="HiddenHorzOCR"/>
              </a:rPr>
              <a:t>S využitím oplozených jiker původem z hormonálně indukovaného umělého výtěru bylo provedeno podrobné sledování raného ontogenetického vývoje při širokém spektru teplot. Výsledky budou prezentovány Markétou Dvořákovou Prokešovou a následně </a:t>
            </a:r>
            <a:r>
              <a:rPr lang="cs-CZ" sz="2000" dirty="0">
                <a:solidFill>
                  <a:srgbClr val="040404"/>
                </a:solidFill>
                <a:latin typeface="HiddenHorzOCR"/>
              </a:rPr>
              <a:t>zveřejně</a:t>
            </a:r>
            <a:r>
              <a:rPr lang="cs-CZ" sz="2000" b="0" i="0" u="none" strike="noStrike" baseline="0" dirty="0">
                <a:solidFill>
                  <a:srgbClr val="040404"/>
                </a:solidFill>
                <a:latin typeface="HiddenHorzOCR"/>
              </a:rPr>
              <a:t>ny v dokončované vědecké publikaci. </a:t>
            </a:r>
          </a:p>
          <a:p>
            <a:pPr algn="l"/>
            <a:endParaRPr lang="cs-CZ" sz="2000" dirty="0">
              <a:solidFill>
                <a:srgbClr val="040404"/>
              </a:solidFill>
              <a:latin typeface="HiddenHorzOCR"/>
            </a:endParaRPr>
          </a:p>
          <a:p>
            <a:pPr algn="l"/>
            <a:r>
              <a:rPr lang="cs-CZ" sz="2000" dirty="0">
                <a:solidFill>
                  <a:srgbClr val="040404"/>
                </a:solidFill>
                <a:latin typeface="HiddenHorzOCR"/>
              </a:rPr>
              <a:t>Váčkový plůdek karase vyprodukovaný v letech 2022 a 2023 v rámci masových umělých výtěrů byl využit k odchovům v rybnících do ročka a dvouročka. Získaný váčkový plůdek byl využit i pro laboratorní sledování výběrovosti potravy. Dosažené výsledky jsou předmětem dalších prezentací a budoucích publikací (Petr Hanzlík).</a:t>
            </a:r>
          </a:p>
          <a:p>
            <a:pPr algn="l"/>
            <a:endParaRPr lang="cs-CZ" sz="2000" dirty="0">
              <a:solidFill>
                <a:srgbClr val="040404"/>
              </a:solidFill>
              <a:latin typeface="HiddenHorzOCR"/>
            </a:endParaRPr>
          </a:p>
          <a:p>
            <a:r>
              <a:rPr lang="cs-CZ" sz="20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Dosažené výsledky mohou být využity v rámci záchranných chovů.</a:t>
            </a:r>
            <a:endParaRPr lang="cs-CZ" sz="2000" b="0" i="0" u="none" strike="noStrike" baseline="0" dirty="0">
              <a:solidFill>
                <a:srgbClr val="040404"/>
              </a:solidFill>
              <a:latin typeface="HiddenHorzOCR"/>
            </a:endParaRPr>
          </a:p>
          <a:p>
            <a:pPr algn="l"/>
            <a:endParaRPr lang="cs-CZ" sz="2000" dirty="0">
              <a:solidFill>
                <a:srgbClr val="040404"/>
              </a:solidFill>
              <a:latin typeface="HiddenHorzOCR"/>
            </a:endParaRPr>
          </a:p>
          <a:p>
            <a:pPr algn="l"/>
            <a:r>
              <a:rPr lang="cs-CZ" sz="2000" dirty="0">
                <a:solidFill>
                  <a:srgbClr val="040404"/>
                </a:solidFill>
                <a:latin typeface="HiddenHorzOCR"/>
              </a:rPr>
              <a:t> </a:t>
            </a:r>
            <a:r>
              <a:rPr lang="cs-CZ" sz="2000" b="0" i="0" u="none" strike="noStrike" baseline="0" dirty="0">
                <a:solidFill>
                  <a:srgbClr val="040404"/>
                </a:solidFill>
                <a:latin typeface="HiddenHorzOCR"/>
              </a:rPr>
              <a:t>      </a:t>
            </a:r>
          </a:p>
          <a:p>
            <a:pPr algn="l"/>
            <a:endParaRPr lang="cs-CZ" sz="2000" b="0" i="0" u="none" strike="noStrike" baseline="0" dirty="0">
              <a:solidFill>
                <a:srgbClr val="040404"/>
              </a:solidFill>
              <a:latin typeface="HiddenHorzOCR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AA4E77C4-A411-88D1-2386-98B29CF44E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33018" r="8966" b="19255"/>
          <a:stretch/>
        </p:blipFill>
        <p:spPr>
          <a:xfrm>
            <a:off x="2190137" y="174928"/>
            <a:ext cx="4003672" cy="174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918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B4FE6C-54FE-6E84-B14D-9901A3B83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4675367" y="874763"/>
            <a:ext cx="6154310" cy="381541"/>
          </a:xfrm>
        </p:spPr>
        <p:txBody>
          <a:bodyPr>
            <a:normAutofit fontScale="90000"/>
          </a:bodyPr>
          <a:lstStyle/>
          <a:p>
            <a:r>
              <a:rPr lang="cs-CZ" sz="2000" dirty="0"/>
              <a:t>Dalším objektem našeho zájmu byl </a:t>
            </a:r>
            <a:r>
              <a:rPr lang="cs-CZ" sz="2000" b="1" dirty="0"/>
              <a:t>hrouzek obecný. </a:t>
            </a:r>
            <a:br>
              <a:rPr lang="cs-CZ" sz="2000" b="1" dirty="0"/>
            </a:br>
            <a:r>
              <a:rPr lang="cs-CZ" sz="2000" dirty="0"/>
              <a:t>Bohužel nepodařilo se zopakovat vlastní dřívější </a:t>
            </a:r>
            <a:br>
              <a:rPr lang="cs-CZ" sz="2000" dirty="0"/>
            </a:br>
            <a:r>
              <a:rPr lang="cs-CZ" sz="2000" dirty="0"/>
              <a:t>částečně úspěšné pokusy s jeho umělou reprodukcí </a:t>
            </a:r>
            <a:br>
              <a:rPr lang="cs-CZ" sz="2000" dirty="0"/>
            </a:br>
            <a:r>
              <a:rPr lang="cs-CZ" sz="2000" b="0" i="0" u="none" strike="noStrike" baseline="0" dirty="0">
                <a:solidFill>
                  <a:srgbClr val="040404"/>
                </a:solidFill>
                <a:latin typeface="HiddenHorzOCR"/>
              </a:rPr>
              <a:t>(Kouřil </a:t>
            </a:r>
            <a:r>
              <a:rPr lang="cs-CZ" sz="2000" b="0" i="0" u="none" strike="noStrike" baseline="0" dirty="0">
                <a:solidFill>
                  <a:srgbClr val="040404"/>
                </a:solidFill>
                <a:latin typeface="Times New Roman" panose="02020603050405020304" pitchFamily="18" charset="0"/>
              </a:rPr>
              <a:t>a kol., 2000, 2008).</a:t>
            </a:r>
            <a:br>
              <a:rPr lang="cs-CZ" sz="2000" b="0" i="0" u="none" strike="noStrike" baseline="0" dirty="0">
                <a:solidFill>
                  <a:srgbClr val="040404"/>
                </a:solidFill>
                <a:latin typeface="Times New Roman" panose="02020603050405020304" pitchFamily="18" charset="0"/>
              </a:rPr>
            </a:br>
            <a:r>
              <a:rPr lang="cs-CZ" sz="2000" dirty="0"/>
              <a:t> Úspěšně byly získány pouze vzorky spermatu </a:t>
            </a:r>
            <a:br>
              <a:rPr lang="cs-CZ" sz="2000" dirty="0"/>
            </a:br>
            <a:r>
              <a:rPr lang="cs-CZ" sz="2000" dirty="0"/>
              <a:t>hrouzka, jež budou po dokončení zpracování </a:t>
            </a:r>
            <a:br>
              <a:rPr lang="cs-CZ" sz="2000" dirty="0"/>
            </a:br>
            <a:r>
              <a:rPr lang="cs-CZ" sz="2000" dirty="0"/>
              <a:t>využity v budoucí publikaci (…).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33D1FE4-46BB-8AF3-6F09-027114B6A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367" y="2162756"/>
            <a:ext cx="7291345" cy="2735248"/>
          </a:xfrm>
        </p:spPr>
        <p:txBody>
          <a:bodyPr>
            <a:normAutofit fontScale="25000" lnSpcReduction="20000"/>
          </a:bodyPr>
          <a:lstStyle/>
          <a:p>
            <a:pPr marL="0" indent="0" algn="l">
              <a:buNone/>
            </a:pPr>
            <a:r>
              <a:rPr lang="cs-CZ" sz="2800" dirty="0">
                <a:solidFill>
                  <a:srgbClr val="040404"/>
                </a:solidFill>
                <a:latin typeface="Times New Roman" panose="02020603050405020304" pitchFamily="18" charset="0"/>
              </a:rPr>
              <a:t>                                                                                                </a:t>
            </a:r>
            <a:r>
              <a:rPr lang="cs-CZ" sz="8000" dirty="0">
                <a:solidFill>
                  <a:srgbClr val="040404"/>
                </a:solidFill>
                <a:latin typeface="Times New Roman" panose="02020603050405020304" pitchFamily="18" charset="0"/>
              </a:rPr>
              <a:t>                                                                                                                             </a:t>
            </a:r>
            <a:r>
              <a:rPr lang="cs-CZ" sz="8000" b="1" dirty="0">
                <a:solidFill>
                  <a:srgbClr val="040404"/>
                </a:solidFill>
                <a:latin typeface="Times New Roman" panose="02020603050405020304" pitchFamily="18" charset="0"/>
              </a:rPr>
              <a:t>Slunka stříbřitá </a:t>
            </a:r>
            <a:r>
              <a:rPr lang="cs-CZ" sz="8000" dirty="0">
                <a:solidFill>
                  <a:srgbClr val="040404"/>
                </a:solidFill>
                <a:latin typeface="Times New Roman" panose="02020603050405020304" pitchFamily="18" charset="0"/>
              </a:rPr>
              <a:t>nebyla s ohledem na svoji velikost      </a:t>
            </a:r>
          </a:p>
          <a:p>
            <a:pPr marL="0" indent="0" algn="l">
              <a:buNone/>
            </a:pPr>
            <a:r>
              <a:rPr lang="cs-CZ" sz="8000" dirty="0">
                <a:solidFill>
                  <a:srgbClr val="040404"/>
                </a:solidFill>
                <a:latin typeface="Times New Roman" panose="02020603050405020304" pitchFamily="18" charset="0"/>
              </a:rPr>
              <a:t>předmětem umělé reprodukce, ale získané oplozené </a:t>
            </a:r>
          </a:p>
          <a:p>
            <a:pPr marL="0" indent="0" algn="l">
              <a:buNone/>
            </a:pPr>
            <a:r>
              <a:rPr lang="cs-CZ" sz="8000" dirty="0">
                <a:solidFill>
                  <a:srgbClr val="040404"/>
                </a:solidFill>
                <a:latin typeface="Times New Roman" panose="02020603050405020304" pitchFamily="18" charset="0"/>
              </a:rPr>
              <a:t>jikry z přirozeného výtěru v přírodě byly využity k </a:t>
            </a:r>
          </a:p>
          <a:p>
            <a:pPr marL="0" indent="0" algn="l">
              <a:buNone/>
            </a:pPr>
            <a:r>
              <a:rPr lang="cs-CZ" sz="8000" dirty="0">
                <a:solidFill>
                  <a:srgbClr val="040404"/>
                </a:solidFill>
                <a:latin typeface="Times New Roman" panose="02020603050405020304" pitchFamily="18" charset="0"/>
              </a:rPr>
              <a:t>orientačnímu sledování raného ontogenetického vývoje                             </a:t>
            </a:r>
          </a:p>
          <a:p>
            <a:pPr marL="0" indent="0" algn="l">
              <a:buNone/>
            </a:pPr>
            <a:r>
              <a:rPr lang="cs-CZ" sz="8000" dirty="0">
                <a:solidFill>
                  <a:srgbClr val="040404"/>
                </a:solidFill>
                <a:latin typeface="Times New Roman" panose="02020603050405020304" pitchFamily="18" charset="0"/>
              </a:rPr>
              <a:t>po doplnění výsledků v budoucnu budou předmětem </a:t>
            </a:r>
          </a:p>
          <a:p>
            <a:pPr marL="0" indent="0" algn="l">
              <a:buNone/>
            </a:pPr>
            <a:r>
              <a:rPr lang="cs-CZ" sz="8000" dirty="0">
                <a:solidFill>
                  <a:srgbClr val="040404"/>
                </a:solidFill>
                <a:latin typeface="Times New Roman" panose="02020603050405020304" pitchFamily="18" charset="0"/>
              </a:rPr>
              <a:t>publikace.</a:t>
            </a:r>
          </a:p>
          <a:p>
            <a:pPr marL="0" indent="0" algn="l">
              <a:buNone/>
            </a:pPr>
            <a:endParaRPr lang="cs-CZ" sz="8000" dirty="0">
              <a:solidFill>
                <a:srgbClr val="040404"/>
              </a:solidFill>
              <a:latin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cs-CZ" sz="8000" dirty="0">
                <a:solidFill>
                  <a:srgbClr val="040404"/>
                </a:solidFill>
                <a:latin typeface="Times New Roman" panose="02020603050405020304" pitchFamily="18" charset="0"/>
              </a:rPr>
              <a:t>U </a:t>
            </a:r>
            <a:r>
              <a:rPr lang="cs-CZ" sz="8000" b="1" dirty="0">
                <a:solidFill>
                  <a:srgbClr val="040404"/>
                </a:solidFill>
                <a:latin typeface="Times New Roman" panose="02020603050405020304" pitchFamily="18" charset="0"/>
              </a:rPr>
              <a:t>střevle potoční </a:t>
            </a:r>
            <a:r>
              <a:rPr lang="cs-CZ" sz="8000" dirty="0">
                <a:solidFill>
                  <a:srgbClr val="040404"/>
                </a:solidFill>
                <a:latin typeface="Times New Roman" panose="02020603050405020304" pitchFamily="18" charset="0"/>
              </a:rPr>
              <a:t>se nepodařilo zabezpečit příslušné </a:t>
            </a:r>
          </a:p>
          <a:p>
            <a:pPr marL="0" indent="0" algn="l">
              <a:buNone/>
            </a:pPr>
            <a:r>
              <a:rPr lang="cs-CZ" sz="8000" dirty="0">
                <a:solidFill>
                  <a:srgbClr val="040404"/>
                </a:solidFill>
                <a:latin typeface="Times New Roman" panose="02020603050405020304" pitchFamily="18" charset="0"/>
              </a:rPr>
              <a:t>povolení, umožňující experimentovat s tímto druhem </a:t>
            </a:r>
          </a:p>
          <a:p>
            <a:pPr marL="0" indent="0" algn="l">
              <a:buNone/>
            </a:pPr>
            <a:r>
              <a:rPr lang="cs-CZ" sz="8000" dirty="0">
                <a:solidFill>
                  <a:srgbClr val="040404"/>
                </a:solidFill>
                <a:latin typeface="Times New Roman" panose="02020603050405020304" pitchFamily="18" charset="0"/>
              </a:rPr>
              <a:t>s umělou reprodukcí v laboratorních podmínkách. </a:t>
            </a:r>
          </a:p>
          <a:p>
            <a:pPr marL="0" indent="0" algn="l">
              <a:buNone/>
            </a:pPr>
            <a:r>
              <a:rPr lang="cs-CZ" sz="8000" dirty="0">
                <a:solidFill>
                  <a:srgbClr val="040404"/>
                </a:solidFill>
                <a:latin typeface="Times New Roman" panose="02020603050405020304" pitchFamily="18" charset="0"/>
              </a:rPr>
              <a:t>Bylo ale zajištěno generační hejno tohoto druhu ryby </a:t>
            </a:r>
          </a:p>
          <a:p>
            <a:pPr marL="0" indent="0" algn="l">
              <a:buNone/>
            </a:pPr>
            <a:r>
              <a:rPr lang="cs-CZ" sz="8000" dirty="0">
                <a:solidFill>
                  <a:srgbClr val="040404"/>
                </a:solidFill>
                <a:latin typeface="Times New Roman" panose="02020603050405020304" pitchFamily="18" charset="0"/>
              </a:rPr>
              <a:t>u spolupracující instituce pro tyto aktivity v blízké </a:t>
            </a:r>
          </a:p>
          <a:p>
            <a:pPr marL="0" indent="0" algn="l">
              <a:buNone/>
            </a:pPr>
            <a:r>
              <a:rPr lang="cs-CZ" sz="8000" dirty="0">
                <a:solidFill>
                  <a:srgbClr val="040404"/>
                </a:solidFill>
                <a:latin typeface="Times New Roman" panose="02020603050405020304" pitchFamily="18" charset="0"/>
              </a:rPr>
              <a:t>budoucnosti a podpora těchto aktivit i u dalšího subjektu. </a:t>
            </a:r>
            <a:endParaRPr lang="cs-CZ" sz="8000" dirty="0"/>
          </a:p>
          <a:p>
            <a:endParaRPr lang="cs-CZ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4316F02-883A-0C32-EFAC-045762935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71" y="2277942"/>
            <a:ext cx="3180522" cy="212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A6CA897E-3932-7134-DB18-E89FA04E8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80" y="140429"/>
            <a:ext cx="3034506" cy="2047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DE7002D9-ADD1-3CA1-A97B-C37F89B68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34" y="4489704"/>
            <a:ext cx="3318197" cy="223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3500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B2343D-4504-5347-5A33-532A8741C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19" y="2902226"/>
            <a:ext cx="6337190" cy="1598212"/>
          </a:xfrm>
        </p:spPr>
        <p:txBody>
          <a:bodyPr>
            <a:normAutofit fontScale="90000"/>
          </a:bodyPr>
          <a:lstStyle/>
          <a:p>
            <a:r>
              <a:rPr lang="cs-CZ" dirty="0"/>
              <a:t>karas </a:t>
            </a:r>
            <a:br>
              <a:rPr lang="cs-CZ" dirty="0"/>
            </a:br>
            <a:r>
              <a:rPr lang="cs-CZ" dirty="0"/>
              <a:t>obecný </a:t>
            </a:r>
            <a:br>
              <a:rPr lang="cs-CZ" dirty="0"/>
            </a:br>
            <a:r>
              <a:rPr lang="cs-CZ" dirty="0"/>
              <a:t>(nahoře)</a:t>
            </a: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r>
              <a:rPr lang="cs-CZ" dirty="0"/>
              <a:t>karas </a:t>
            </a:r>
            <a:br>
              <a:rPr lang="cs-CZ" dirty="0"/>
            </a:br>
            <a:r>
              <a:rPr lang="cs-CZ" dirty="0"/>
              <a:t>stříbřitý </a:t>
            </a:r>
            <a:br>
              <a:rPr lang="cs-CZ" dirty="0"/>
            </a:br>
            <a:r>
              <a:rPr lang="cs-CZ" dirty="0"/>
              <a:t>(dole)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AFE124B-566E-E5E6-B206-99DCD2DE5F74}"/>
              </a:ext>
            </a:extLst>
          </p:cNvPr>
          <p:cNvSpPr>
            <a:spLocks noGrp="1"/>
          </p:cNvSpPr>
          <p:nvPr>
            <p:ph idx="1"/>
          </p:nvPr>
        </p:nvSpPr>
        <p:spPr>
          <a:xfrm flipH="1">
            <a:off x="11353800" y="6131243"/>
            <a:ext cx="72224" cy="45719"/>
          </a:xfrm>
        </p:spPr>
        <p:txBody>
          <a:bodyPr>
            <a:normAutofit fontScale="25000" lnSpcReduction="20000"/>
          </a:bodyPr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6BFDB34-DBCD-6C46-BCCD-BE8209F19F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024" y="-1718"/>
            <a:ext cx="9909977" cy="685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734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197" y="-40697"/>
            <a:ext cx="9091405" cy="681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5"/>
          <p:cNvSpPr>
            <a:spLocks/>
          </p:cNvSpPr>
          <p:nvPr/>
        </p:nvSpPr>
        <p:spPr bwMode="auto">
          <a:xfrm>
            <a:off x="5484317" y="238869"/>
            <a:ext cx="1270248" cy="19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1pPr>
            <a:lvl2pPr marL="742950" indent="-285750" eaLnBrk="0" hangingPunct="0"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2pPr>
            <a:lvl3pPr marL="1143000" indent="-228600" eaLnBrk="0" hangingPunct="0"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3pPr>
            <a:lvl4pPr marL="1600200" indent="-228600" eaLnBrk="0" hangingPunct="0"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4pPr>
            <a:lvl5pPr marL="2057400" indent="-228600" eaLnBrk="0" hangingPunct="0"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n-US" altLang="cs-CZ" sz="844">
                <a:solidFill>
                  <a:schemeClr val="tx2"/>
                </a:solidFill>
                <a:latin typeface="Clara Sans" pitchFamily="122" charset="0"/>
                <a:sym typeface="Clara Sans" pitchFamily="122" charset="0"/>
              </a:rPr>
              <a:t>www.frov.jcu.cz</a:t>
            </a:r>
          </a:p>
        </p:txBody>
      </p:sp>
      <p:sp>
        <p:nvSpPr>
          <p:cNvPr id="7171" name="TextBox 24"/>
          <p:cNvSpPr txBox="1">
            <a:spLocks noChangeArrowheads="1"/>
          </p:cNvSpPr>
          <p:nvPr/>
        </p:nvSpPr>
        <p:spPr bwMode="auto">
          <a:xfrm>
            <a:off x="151075" y="1008311"/>
            <a:ext cx="6782462" cy="2191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1pPr>
            <a:lvl2pPr marL="742950" indent="-285750" eaLnBrk="0" hangingPunct="0"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2pPr>
            <a:lvl3pPr marL="1143000" indent="-228600" eaLnBrk="0" hangingPunct="0"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3pPr>
            <a:lvl4pPr marL="1600200" indent="-228600" eaLnBrk="0" hangingPunct="0"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4pPr>
            <a:lvl5pPr marL="2057400" indent="-228600" eaLnBrk="0" hangingPunct="0"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9pPr>
          </a:lstStyle>
          <a:p>
            <a:pPr eaLnBrk="1" hangingPunct="1">
              <a:spcAft>
                <a:spcPts val="844"/>
              </a:spcAft>
            </a:pPr>
            <a:r>
              <a:rPr lang="cs-CZ" sz="3200" b="1" dirty="0"/>
              <a:t>Vliv teploty v průběhu intervalu latence na úspěšnost</a:t>
            </a:r>
            <a:r>
              <a:rPr lang="cs-CZ" sz="3200" b="1" baseline="0" dirty="0"/>
              <a:t> umělého výtěru jikernaček      karase obecného (%)</a:t>
            </a:r>
            <a:endParaRPr lang="en-US" sz="3200" b="1" dirty="0"/>
          </a:p>
          <a:p>
            <a:pPr algn="r" eaLnBrk="1" hangingPunct="1">
              <a:spcAft>
                <a:spcPts val="844"/>
              </a:spcAft>
            </a:pPr>
            <a:endParaRPr lang="en-US" altLang="cs-CZ" sz="3375" dirty="0">
              <a:solidFill>
                <a:schemeClr val="tx2"/>
              </a:solidFill>
              <a:latin typeface="Clara Sans" pitchFamily="122" charset="0"/>
            </a:endParaRPr>
          </a:p>
        </p:txBody>
      </p:sp>
      <p:graphicFrame>
        <p:nvGraphicFramePr>
          <p:cNvPr id="8" name="Graf 7"/>
          <p:cNvGraphicFramePr/>
          <p:nvPr>
            <p:extLst>
              <p:ext uri="{D42A27DB-BD31-4B8C-83A1-F6EECF244321}">
                <p14:modId xmlns:p14="http://schemas.microsoft.com/office/powerpoint/2010/main" val="3483553552"/>
              </p:ext>
            </p:extLst>
          </p:nvPr>
        </p:nvGraphicFramePr>
        <p:xfrm>
          <a:off x="-271540" y="1663242"/>
          <a:ext cx="9768730" cy="51947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011DBEF3-FC7F-8FD7-D02C-6FEACDC8F7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301505"/>
              </p:ext>
            </p:extLst>
          </p:nvPr>
        </p:nvGraphicFramePr>
        <p:xfrm>
          <a:off x="6575729" y="-40696"/>
          <a:ext cx="5616271" cy="31417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5" name="Obrázek 4">
            <a:extLst>
              <a:ext uri="{FF2B5EF4-FFF2-40B4-BE49-F238E27FC236}">
                <a16:creationId xmlns:a16="http://schemas.microsoft.com/office/drawing/2014/main" id="{55F868D2-E05B-D5FF-C7F0-69360668F4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577" y="4158202"/>
            <a:ext cx="3040050" cy="246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90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>
            <a:extLst>
              <a:ext uri="{FF2B5EF4-FFF2-40B4-BE49-F238E27FC236}">
                <a16:creationId xmlns:a16="http://schemas.microsoft.com/office/drawing/2014/main" id="{11A671AB-57DD-55B7-41FD-1C64AC7CCB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800" b="1" dirty="0" err="1"/>
              <a:t>Injikace</a:t>
            </a:r>
            <a:r>
              <a:rPr lang="cs-CZ" altLang="cs-CZ" sz="2800" b="1" dirty="0"/>
              <a:t>  a umělý výtěr</a:t>
            </a:r>
            <a:br>
              <a:rPr lang="cs-CZ" altLang="cs-CZ" sz="2800" b="1" dirty="0"/>
            </a:br>
            <a:r>
              <a:rPr lang="cs-CZ" altLang="cs-CZ" sz="2800" b="1" dirty="0"/>
              <a:t> jikernačky karase </a:t>
            </a:r>
          </a:p>
        </p:txBody>
      </p:sp>
      <p:pic>
        <p:nvPicPr>
          <p:cNvPr id="10243" name="Obrázek 7">
            <a:extLst>
              <a:ext uri="{FF2B5EF4-FFF2-40B4-BE49-F238E27FC236}">
                <a16:creationId xmlns:a16="http://schemas.microsoft.com/office/drawing/2014/main" id="{E539453E-E017-05C6-23C6-C0CC39DBE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413" y="0"/>
            <a:ext cx="6986587" cy="519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3" descr="Obsah obrázku osoba, držení, ruka, interiér&#10;&#10;Popis byl vytvořen automaticky">
            <a:extLst>
              <a:ext uri="{FF2B5EF4-FFF2-40B4-BE49-F238E27FC236}">
                <a16:creationId xmlns:a16="http://schemas.microsoft.com/office/drawing/2014/main" id="{79EBFAA2-37D0-9233-0EF2-5546E4416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5321"/>
            <a:ext cx="6096000" cy="4572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>
            <a:extLst>
              <a:ext uri="{FF2B5EF4-FFF2-40B4-BE49-F238E27FC236}">
                <a16:creationId xmlns:a16="http://schemas.microsoft.com/office/drawing/2014/main" id="{93A9EC5F-3CF8-A757-CD70-23B5AE04ED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6142" y="147485"/>
            <a:ext cx="6126949" cy="1543204"/>
          </a:xfrm>
        </p:spPr>
        <p:txBody>
          <a:bodyPr>
            <a:normAutofit/>
          </a:bodyPr>
          <a:lstStyle/>
          <a:p>
            <a:r>
              <a:rPr lang="cs-CZ" altLang="cs-CZ" sz="2400" b="1" dirty="0"/>
              <a:t>Odběr spermatu od anestezovaného mlíčáka</a:t>
            </a:r>
          </a:p>
        </p:txBody>
      </p:sp>
      <p:pic>
        <p:nvPicPr>
          <p:cNvPr id="11267" name="Obrázek 5" descr="Obsah obrázku osoba, jídlo, talíř, ruka&#10;&#10;Popis byl vytvořen automaticky">
            <a:extLst>
              <a:ext uri="{FF2B5EF4-FFF2-40B4-BE49-F238E27FC236}">
                <a16:creationId xmlns:a16="http://schemas.microsoft.com/office/drawing/2014/main" id="{053173F7-24A3-8AF9-40DC-D67673CF6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410" y="2178657"/>
            <a:ext cx="6240549" cy="4679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938DAFEB-352D-54E7-8BB2-FAF435D3F2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6"/>
          <a:stretch/>
        </p:blipFill>
        <p:spPr>
          <a:xfrm>
            <a:off x="55659" y="2178657"/>
            <a:ext cx="5948516" cy="4083114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416B31F-B857-0831-045C-A0B9FE6C37F8}"/>
              </a:ext>
            </a:extLst>
          </p:cNvPr>
          <p:cNvSpPr txBox="1"/>
          <p:nvPr/>
        </p:nvSpPr>
        <p:spPr>
          <a:xfrm>
            <a:off x="6579233" y="715618"/>
            <a:ext cx="53866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2400" b="1" dirty="0"/>
              <a:t>Osemenění uměle vytřených jiker karase odebraným spermatem</a:t>
            </a:r>
            <a:endParaRPr lang="cs-CZ" sz="2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53146" y="263983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5"/>
          <p:cNvSpPr>
            <a:spLocks/>
          </p:cNvSpPr>
          <p:nvPr/>
        </p:nvSpPr>
        <p:spPr bwMode="auto">
          <a:xfrm>
            <a:off x="5484317" y="238869"/>
            <a:ext cx="1270248" cy="19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1pPr>
            <a:lvl2pPr marL="742950" indent="-285750" eaLnBrk="0" hangingPunct="0"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2pPr>
            <a:lvl3pPr marL="1143000" indent="-228600" eaLnBrk="0" hangingPunct="0"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3pPr>
            <a:lvl4pPr marL="1600200" indent="-228600" eaLnBrk="0" hangingPunct="0"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4pPr>
            <a:lvl5pPr marL="2057400" indent="-228600" eaLnBrk="0" hangingPunct="0"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414141"/>
                </a:solidFill>
                <a:latin typeface="Gill Sans Light" pitchFamily="122" charset="0"/>
                <a:ea typeface="ヒラギノ角ゴ Pro W3" pitchFamily="122" charset="-128"/>
                <a:sym typeface="Gill Sans Light" pitchFamily="122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n-US" altLang="cs-CZ" sz="844">
                <a:solidFill>
                  <a:schemeClr val="tx2"/>
                </a:solidFill>
                <a:latin typeface="Clara Sans" pitchFamily="122" charset="0"/>
                <a:sym typeface="Clara Sans" pitchFamily="122" charset="0"/>
              </a:rPr>
              <a:t>www.frov.jcu.cz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4332020" y="127221"/>
            <a:ext cx="7859979" cy="201786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21457" indent="-321457">
              <a:spcAft>
                <a:spcPts val="844"/>
              </a:spcAft>
              <a:buFont typeface="Arial" panose="020B0604020202020204" pitchFamily="34" charset="0"/>
              <a:buChar char="•"/>
            </a:pPr>
            <a:endParaRPr lang="cs-CZ" sz="1969" dirty="0">
              <a:solidFill>
                <a:schemeClr val="bg2">
                  <a:lumMod val="50000"/>
                </a:schemeClr>
              </a:solidFill>
            </a:endParaRPr>
          </a:p>
          <a:p>
            <a:pPr>
              <a:spcAft>
                <a:spcPts val="844"/>
              </a:spcAft>
            </a:pPr>
            <a:r>
              <a:rPr lang="cs-CZ" sz="1969" dirty="0" err="1">
                <a:solidFill>
                  <a:schemeClr val="bg2">
                    <a:lumMod val="50000"/>
                  </a:schemeClr>
                </a:solidFill>
              </a:rPr>
              <a:t>Odlepkování</a:t>
            </a:r>
            <a:r>
              <a:rPr lang="cs-CZ" sz="1969" dirty="0">
                <a:solidFill>
                  <a:schemeClr val="bg2">
                    <a:lumMod val="50000"/>
                  </a:schemeClr>
                </a:solidFill>
              </a:rPr>
              <a:t> oplozených jiker ředěným mlékem </a:t>
            </a:r>
          </a:p>
          <a:p>
            <a:pPr>
              <a:spcAft>
                <a:spcPts val="844"/>
              </a:spcAft>
            </a:pPr>
            <a:endParaRPr lang="cs-CZ" sz="1969" dirty="0">
              <a:solidFill>
                <a:schemeClr val="bg2">
                  <a:lumMod val="50000"/>
                </a:schemeClr>
              </a:solidFill>
            </a:endParaRPr>
          </a:p>
          <a:p>
            <a:pPr>
              <a:spcAft>
                <a:spcPts val="844"/>
              </a:spcAft>
            </a:pPr>
            <a:endParaRPr lang="cs-CZ" sz="1969" dirty="0">
              <a:solidFill>
                <a:schemeClr val="bg2">
                  <a:lumMod val="50000"/>
                </a:schemeClr>
              </a:solidFill>
            </a:endParaRPr>
          </a:p>
          <a:p>
            <a:pPr>
              <a:spcAft>
                <a:spcPts val="844"/>
              </a:spcAft>
            </a:pPr>
            <a:r>
              <a:rPr lang="cs-CZ" sz="1969" dirty="0">
                <a:solidFill>
                  <a:schemeClr val="bg2">
                    <a:lumMod val="50000"/>
                  </a:schemeClr>
                </a:solidFill>
              </a:rPr>
              <a:t>Nasazení a inkubace jiker v malých experimentálních inkubačních lahví</a:t>
            </a:r>
            <a:endParaRPr lang="en-GB" sz="1969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062" y="2956329"/>
            <a:ext cx="4547938" cy="303195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" t="8586" r="13257" b="5158"/>
          <a:stretch/>
        </p:blipFill>
        <p:spPr>
          <a:xfrm>
            <a:off x="-136359" y="4106779"/>
            <a:ext cx="4368574" cy="3067485"/>
          </a:xfrm>
          <a:prstGeom prst="rect">
            <a:avLst/>
          </a:prstGeom>
        </p:spPr>
      </p:pic>
      <p:pic>
        <p:nvPicPr>
          <p:cNvPr id="3" name="Obrázek 2" descr="Obsah obrázku osoba, oblečení, Mísicí mísa, Lidská tvář&#10;&#10;Popis byl vytvořen automaticky">
            <a:extLst>
              <a:ext uri="{FF2B5EF4-FFF2-40B4-BE49-F238E27FC236}">
                <a16:creationId xmlns:a16="http://schemas.microsoft.com/office/drawing/2014/main" id="{6D154818-5981-8825-8313-F06B410C4E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10700" cy="4030001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DE88737-31C4-ADBC-89AE-8FB5A04D7C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23230" y="3046662"/>
            <a:ext cx="4852738" cy="323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63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711</TotalTime>
  <Words>1571</Words>
  <Application>Microsoft Office PowerPoint</Application>
  <PresentationFormat>Širokoúhlá obrazovka</PresentationFormat>
  <Paragraphs>141</Paragraphs>
  <Slides>20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8" baseType="lpstr">
      <vt:lpstr>Aptos</vt:lpstr>
      <vt:lpstr>Aptos Display</vt:lpstr>
      <vt:lpstr>Arial</vt:lpstr>
      <vt:lpstr>Calibri</vt:lpstr>
      <vt:lpstr>Clara Sans</vt:lpstr>
      <vt:lpstr>HiddenHorzOCR</vt:lpstr>
      <vt:lpstr>Times New Roman</vt:lpstr>
      <vt:lpstr>Motiv Office</vt:lpstr>
      <vt:lpstr>Prezentace aplikace PowerPoint</vt:lpstr>
      <vt:lpstr>Prezentace aplikace PowerPoint</vt:lpstr>
      <vt:lpstr>Prezentace aplikace PowerPoint</vt:lpstr>
      <vt:lpstr>Dalším objektem našeho zájmu byl hrouzek obecný.  Bohužel nepodařilo se zopakovat vlastní dřívější  částečně úspěšné pokusy s jeho umělou reprodukcí  (Kouřil a kol., 2000, 2008).  Úspěšně byly získány pouze vzorky spermatu  hrouzka, jež budou po dokončení zpracování  využity v budoucí publikaci (…). </vt:lpstr>
      <vt:lpstr>karas  obecný  (nahoře)    karas  stříbřitý  (dole)</vt:lpstr>
      <vt:lpstr>Prezentace aplikace PowerPoint</vt:lpstr>
      <vt:lpstr>Injikace  a umělý výtěr  jikernačky karase </vt:lpstr>
      <vt:lpstr>Odběr spermatu od anestezovaného mlíčáka</vt:lpstr>
      <vt:lpstr>Prezentace aplikace PowerPoint</vt:lpstr>
      <vt:lpstr>Prezentace aplikace PowerPoint</vt:lpstr>
      <vt:lpstr>Prezentace aplikace PowerPoint</vt:lpstr>
      <vt:lpstr>Prezentace aplikace PowerPoint</vt:lpstr>
      <vt:lpstr>Hrouzek obecný</vt:lpstr>
      <vt:lpstr>Prezentace aplikace PowerPoint</vt:lpstr>
      <vt:lpstr>Prezentace aplikace PowerPoint</vt:lpstr>
      <vt:lpstr>Jikry slunky stříbřité z přirozeného  výtěru v rybníce (červen 2023) 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marek baxa</dc:creator>
  <cp:lastModifiedBy>Kouřil Jan prof. Ing. Ph.D.</cp:lastModifiedBy>
  <cp:revision>31</cp:revision>
  <dcterms:created xsi:type="dcterms:W3CDTF">2024-03-08T08:59:42Z</dcterms:created>
  <dcterms:modified xsi:type="dcterms:W3CDTF">2024-03-21T07:55:45Z</dcterms:modified>
</cp:coreProperties>
</file>