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5" r:id="rId4"/>
    <p:sldId id="264" r:id="rId5"/>
    <p:sldId id="280" r:id="rId6"/>
    <p:sldId id="266" r:id="rId7"/>
    <p:sldId id="350" r:id="rId8"/>
    <p:sldId id="268" r:id="rId9"/>
    <p:sldId id="349" r:id="rId10"/>
    <p:sldId id="290" r:id="rId11"/>
    <p:sldId id="351" r:id="rId12"/>
    <p:sldId id="347" r:id="rId13"/>
    <p:sldId id="322" r:id="rId14"/>
    <p:sldId id="354" r:id="rId15"/>
    <p:sldId id="311" r:id="rId16"/>
    <p:sldId id="314" r:id="rId17"/>
    <p:sldId id="353" r:id="rId18"/>
    <p:sldId id="312" r:id="rId19"/>
    <p:sldId id="313" r:id="rId20"/>
    <p:sldId id="323" r:id="rId21"/>
    <p:sldId id="324" r:id="rId22"/>
    <p:sldId id="332" r:id="rId23"/>
    <p:sldId id="325" r:id="rId24"/>
    <p:sldId id="326" r:id="rId25"/>
    <p:sldId id="334" r:id="rId26"/>
    <p:sldId id="315" r:id="rId27"/>
    <p:sldId id="275" r:id="rId28"/>
    <p:sldId id="259" r:id="rId29"/>
    <p:sldId id="262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95" d="100"/>
          <a:sy n="95" d="100"/>
        </p:scale>
        <p:origin x="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ocuments\JU\Bc\materi&#225;l\Vyter_karase_dat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Teplota vody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613021249563609"/>
          <c:y val="0.12747947494772024"/>
          <c:w val="0.78402519685039374"/>
          <c:h val="0.74671105471726196"/>
        </c:manualLayout>
      </c:layout>
      <c:lineChart>
        <c:grouping val="standard"/>
        <c:varyColors val="0"/>
        <c:ser>
          <c:idx val="0"/>
          <c:order val="0"/>
          <c:tx>
            <c:strRef>
              <c:f>'Udržování teploty před výtěrem'!$C$23</c:f>
              <c:strCache>
                <c:ptCount val="1"/>
                <c:pt idx="0">
                  <c:v>15,5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výtěrem'!$C$6:$C$21</c:f>
              <c:numCache>
                <c:formatCode>General</c:formatCode>
                <c:ptCount val="16"/>
                <c:pt idx="0">
                  <c:v>15.1</c:v>
                </c:pt>
                <c:pt idx="1">
                  <c:v>15.2</c:v>
                </c:pt>
                <c:pt idx="2">
                  <c:v>15.3</c:v>
                </c:pt>
                <c:pt idx="3">
                  <c:v>15.4</c:v>
                </c:pt>
                <c:pt idx="4">
                  <c:v>15.6</c:v>
                </c:pt>
                <c:pt idx="5">
                  <c:v>15.6</c:v>
                </c:pt>
                <c:pt idx="6">
                  <c:v>15.7</c:v>
                </c:pt>
                <c:pt idx="7">
                  <c:v>15.6</c:v>
                </c:pt>
                <c:pt idx="8">
                  <c:v>15.7</c:v>
                </c:pt>
                <c:pt idx="9">
                  <c:v>15.3</c:v>
                </c:pt>
                <c:pt idx="10">
                  <c:v>15.6</c:v>
                </c:pt>
                <c:pt idx="11">
                  <c:v>15.6</c:v>
                </c:pt>
                <c:pt idx="12">
                  <c:v>15.1</c:v>
                </c:pt>
                <c:pt idx="13">
                  <c:v>15.5</c:v>
                </c:pt>
                <c:pt idx="14">
                  <c:v>15.6</c:v>
                </c:pt>
                <c:pt idx="15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9-4078-963C-BF46C0348768}"/>
            </c:ext>
          </c:extLst>
        </c:ser>
        <c:ser>
          <c:idx val="1"/>
          <c:order val="1"/>
          <c:tx>
            <c:strRef>
              <c:f>'Udržování teploty před výtěrem'!$D$23</c:f>
              <c:strCache>
                <c:ptCount val="1"/>
                <c:pt idx="0">
                  <c:v>17,3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výtěrem'!$D$6:$D$21</c:f>
              <c:numCache>
                <c:formatCode>General</c:formatCode>
                <c:ptCount val="16"/>
                <c:pt idx="0">
                  <c:v>17.2</c:v>
                </c:pt>
                <c:pt idx="1">
                  <c:v>17.2</c:v>
                </c:pt>
                <c:pt idx="2">
                  <c:v>17.399999999999999</c:v>
                </c:pt>
                <c:pt idx="3">
                  <c:v>17.2</c:v>
                </c:pt>
                <c:pt idx="4">
                  <c:v>17.3</c:v>
                </c:pt>
                <c:pt idx="5">
                  <c:v>17.2</c:v>
                </c:pt>
                <c:pt idx="6">
                  <c:v>17.399999999999999</c:v>
                </c:pt>
                <c:pt idx="7">
                  <c:v>17.399999999999999</c:v>
                </c:pt>
                <c:pt idx="8">
                  <c:v>17.5</c:v>
                </c:pt>
                <c:pt idx="9">
                  <c:v>17.2</c:v>
                </c:pt>
                <c:pt idx="10">
                  <c:v>17.399999999999999</c:v>
                </c:pt>
                <c:pt idx="11">
                  <c:v>17.3</c:v>
                </c:pt>
                <c:pt idx="12" formatCode="0.0">
                  <c:v>17</c:v>
                </c:pt>
                <c:pt idx="13" formatCode="0.0">
                  <c:v>17</c:v>
                </c:pt>
                <c:pt idx="14" formatCode="0.0">
                  <c:v>17</c:v>
                </c:pt>
                <c:pt idx="15">
                  <c:v>17.399999999999999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E9-4078-963C-BF46C0348768}"/>
            </c:ext>
          </c:extLst>
        </c:ser>
        <c:ser>
          <c:idx val="2"/>
          <c:order val="2"/>
          <c:tx>
            <c:strRef>
              <c:f>'Udržování teploty před výtěrem'!$E$23</c:f>
              <c:strCache>
                <c:ptCount val="1"/>
                <c:pt idx="0">
                  <c:v>18,9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výtěrem'!$E$6:$E$21</c:f>
              <c:numCache>
                <c:formatCode>0.0</c:formatCode>
                <c:ptCount val="16"/>
                <c:pt idx="0" formatCode="General">
                  <c:v>18.899999999999999</c:v>
                </c:pt>
                <c:pt idx="1">
                  <c:v>19</c:v>
                </c:pt>
                <c:pt idx="2">
                  <c:v>19</c:v>
                </c:pt>
                <c:pt idx="3" formatCode="General">
                  <c:v>19.2</c:v>
                </c:pt>
                <c:pt idx="4" formatCode="General">
                  <c:v>19.3</c:v>
                </c:pt>
                <c:pt idx="5" formatCode="General">
                  <c:v>19.100000000000001</c:v>
                </c:pt>
                <c:pt idx="6">
                  <c:v>19</c:v>
                </c:pt>
                <c:pt idx="7" formatCode="General">
                  <c:v>18.899999999999999</c:v>
                </c:pt>
                <c:pt idx="8" formatCode="General">
                  <c:v>18.899999999999999</c:v>
                </c:pt>
                <c:pt idx="9" formatCode="General">
                  <c:v>18.5</c:v>
                </c:pt>
                <c:pt idx="10" formatCode="General">
                  <c:v>18.8</c:v>
                </c:pt>
                <c:pt idx="11" formatCode="General">
                  <c:v>18.7</c:v>
                </c:pt>
                <c:pt idx="12">
                  <c:v>19</c:v>
                </c:pt>
                <c:pt idx="13" formatCode="General">
                  <c:v>18.8</c:v>
                </c:pt>
                <c:pt idx="14" formatCode="General">
                  <c:v>18.899999999999999</c:v>
                </c:pt>
                <c:pt idx="15" formatCode="General">
                  <c:v>18.899999999999999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E9-4078-963C-BF46C0348768}"/>
            </c:ext>
          </c:extLst>
        </c:ser>
        <c:ser>
          <c:idx val="3"/>
          <c:order val="3"/>
          <c:tx>
            <c:strRef>
              <c:f>'Udržování teploty před výtěrem'!$F$23</c:f>
              <c:strCache>
                <c:ptCount val="1"/>
                <c:pt idx="0">
                  <c:v>21,0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výtěrem'!$F$6:$F$20</c:f>
              <c:numCache>
                <c:formatCode>General</c:formatCode>
                <c:ptCount val="15"/>
                <c:pt idx="0">
                  <c:v>21.2</c:v>
                </c:pt>
                <c:pt idx="1">
                  <c:v>21.6</c:v>
                </c:pt>
                <c:pt idx="2">
                  <c:v>20.9</c:v>
                </c:pt>
                <c:pt idx="3" formatCode="0.0">
                  <c:v>21</c:v>
                </c:pt>
                <c:pt idx="4">
                  <c:v>21.2</c:v>
                </c:pt>
                <c:pt idx="5" formatCode="0.0">
                  <c:v>21</c:v>
                </c:pt>
                <c:pt idx="6">
                  <c:v>20.8</c:v>
                </c:pt>
                <c:pt idx="7">
                  <c:v>20.9</c:v>
                </c:pt>
                <c:pt idx="8">
                  <c:v>20.9</c:v>
                </c:pt>
                <c:pt idx="9">
                  <c:v>20.8</c:v>
                </c:pt>
                <c:pt idx="10">
                  <c:v>21.2</c:v>
                </c:pt>
                <c:pt idx="11" formatCode="0.0">
                  <c:v>21</c:v>
                </c:pt>
                <c:pt idx="12" formatCode="0.0">
                  <c:v>20.9</c:v>
                </c:pt>
                <c:pt idx="13" formatCode="0.0">
                  <c:v>21</c:v>
                </c:pt>
                <c:pt idx="14" formatCode="0.0">
                  <c:v>21.2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E9-4078-963C-BF46C0348768}"/>
            </c:ext>
          </c:extLst>
        </c:ser>
        <c:ser>
          <c:idx val="4"/>
          <c:order val="4"/>
          <c:tx>
            <c:strRef>
              <c:f>'Udržování teploty před výtěrem'!$G$23</c:f>
              <c:strCache>
                <c:ptCount val="1"/>
                <c:pt idx="0">
                  <c:v>23,3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výtěrem'!$G$6:$G$18</c:f>
              <c:numCache>
                <c:formatCode>General</c:formatCode>
                <c:ptCount val="13"/>
                <c:pt idx="0">
                  <c:v>23.3</c:v>
                </c:pt>
                <c:pt idx="1">
                  <c:v>23.3</c:v>
                </c:pt>
                <c:pt idx="2">
                  <c:v>23.2</c:v>
                </c:pt>
                <c:pt idx="3">
                  <c:v>23.3</c:v>
                </c:pt>
                <c:pt idx="4">
                  <c:v>23.3</c:v>
                </c:pt>
                <c:pt idx="5">
                  <c:v>23.2</c:v>
                </c:pt>
                <c:pt idx="6">
                  <c:v>23.2</c:v>
                </c:pt>
                <c:pt idx="7">
                  <c:v>23.3</c:v>
                </c:pt>
                <c:pt idx="8">
                  <c:v>23.3</c:v>
                </c:pt>
                <c:pt idx="9">
                  <c:v>23.3</c:v>
                </c:pt>
                <c:pt idx="10">
                  <c:v>23.4</c:v>
                </c:pt>
                <c:pt idx="11">
                  <c:v>23.4</c:v>
                </c:pt>
                <c:pt idx="12">
                  <c:v>22.9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2E9-4078-963C-BF46C0348768}"/>
            </c:ext>
          </c:extLst>
        </c:ser>
        <c:ser>
          <c:idx val="5"/>
          <c:order val="5"/>
          <c:tx>
            <c:strRef>
              <c:f>'Udržování teploty před výtěrem'!$H$23</c:f>
              <c:strCache>
                <c:ptCount val="1"/>
                <c:pt idx="0">
                  <c:v>25,2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výtěrem'!$H$6:$H$17</c:f>
              <c:numCache>
                <c:formatCode>General</c:formatCode>
                <c:ptCount val="12"/>
                <c:pt idx="0">
                  <c:v>25.1</c:v>
                </c:pt>
                <c:pt idx="1">
                  <c:v>25.3</c:v>
                </c:pt>
                <c:pt idx="2">
                  <c:v>25.3</c:v>
                </c:pt>
                <c:pt idx="3">
                  <c:v>25.2</c:v>
                </c:pt>
                <c:pt idx="4">
                  <c:v>25.2</c:v>
                </c:pt>
                <c:pt idx="5">
                  <c:v>25.3</c:v>
                </c:pt>
                <c:pt idx="6">
                  <c:v>25.4</c:v>
                </c:pt>
                <c:pt idx="7">
                  <c:v>25.3</c:v>
                </c:pt>
                <c:pt idx="8">
                  <c:v>25.3</c:v>
                </c:pt>
                <c:pt idx="9">
                  <c:v>24.4</c:v>
                </c:pt>
                <c:pt idx="10">
                  <c:v>25.6</c:v>
                </c:pt>
                <c:pt idx="11" formatCode="0.0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2E9-4078-963C-BF46C0348768}"/>
            </c:ext>
          </c:extLst>
        </c:ser>
        <c:ser>
          <c:idx val="6"/>
          <c:order val="6"/>
          <c:tx>
            <c:strRef>
              <c:f>'Udržování teploty před výtěrem'!$I$23</c:f>
              <c:strCache>
                <c:ptCount val="1"/>
                <c:pt idx="0">
                  <c:v>27,2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výtěrem'!$I$6:$I$17</c:f>
              <c:numCache>
                <c:formatCode>0.0</c:formatCode>
                <c:ptCount val="12"/>
                <c:pt idx="0" formatCode="General">
                  <c:v>27.4</c:v>
                </c:pt>
                <c:pt idx="1">
                  <c:v>27</c:v>
                </c:pt>
                <c:pt idx="2" formatCode="General">
                  <c:v>27.1</c:v>
                </c:pt>
                <c:pt idx="3">
                  <c:v>27</c:v>
                </c:pt>
                <c:pt idx="4" formatCode="General">
                  <c:v>27.1</c:v>
                </c:pt>
                <c:pt idx="5">
                  <c:v>27</c:v>
                </c:pt>
                <c:pt idx="6" formatCode="General">
                  <c:v>27.2</c:v>
                </c:pt>
                <c:pt idx="7" formatCode="General">
                  <c:v>27.3</c:v>
                </c:pt>
                <c:pt idx="8" formatCode="General">
                  <c:v>27.3</c:v>
                </c:pt>
                <c:pt idx="9" formatCode="General">
                  <c:v>27.4</c:v>
                </c:pt>
                <c:pt idx="10" formatCode="General">
                  <c:v>27.6</c:v>
                </c:pt>
                <c:pt idx="11" formatCode="General">
                  <c:v>27.4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2E9-4078-963C-BF46C0348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572928"/>
        <c:axId val="291683648"/>
      </c:lineChart>
      <c:catAx>
        <c:axId val="336572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Čas</a:t>
                </a:r>
                <a:r>
                  <a:rPr lang="cs-CZ" baseline="0"/>
                  <a:t> (h)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91683648"/>
        <c:crosses val="autoZero"/>
        <c:auto val="1"/>
        <c:lblAlgn val="ctr"/>
        <c:lblOffset val="100"/>
        <c:noMultiLvlLbl val="0"/>
      </c:catAx>
      <c:valAx>
        <c:axId val="291683648"/>
        <c:scaling>
          <c:orientation val="minMax"/>
          <c:max val="28"/>
          <c:min val="1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Teplota v </a:t>
                </a:r>
                <a:r>
                  <a:rPr lang="cs-CZ"/>
                  <a:t>(</a:t>
                </a:r>
                <a:r>
                  <a:rPr lang="en-US"/>
                  <a:t>°C</a:t>
                </a:r>
                <a:r>
                  <a:rPr lang="cs-CZ"/>
                  <a:t>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6572928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2541557305337"/>
          <c:y val="0.21664363745099099"/>
          <c:w val="0.84776014536644462"/>
          <c:h val="0.6600220250982167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15567810341396857"/>
                  <c:y val="-0.25732815704199996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baseline="0" dirty="0"/>
                      <a:t>y = -</a:t>
                    </a:r>
                    <a:r>
                      <a:rPr lang="cs-CZ" baseline="0" dirty="0"/>
                      <a:t> </a:t>
                    </a:r>
                    <a:r>
                      <a:rPr lang="en-US" baseline="0" dirty="0"/>
                      <a:t>4,0476x</a:t>
                    </a:r>
                    <a:r>
                      <a:rPr lang="en-US" baseline="30000" dirty="0"/>
                      <a:t>2</a:t>
                    </a:r>
                    <a:r>
                      <a:rPr lang="en-US" baseline="0" dirty="0"/>
                      <a:t> + 40,238x - 20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0,9702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cat>
            <c:numRef>
              <c:f>'h;°h,pGSI'!$B$62:$B$68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cat>
          <c:val>
            <c:numRef>
              <c:f>'h;°h,pGSI'!$E$62:$E$68</c:f>
              <c:numCache>
                <c:formatCode>General</c:formatCode>
                <c:ptCount val="7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A-4EEE-AFF5-C8143DE16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586304"/>
        <c:axId val="191143232"/>
      </c:barChart>
      <c:catAx>
        <c:axId val="191586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91143232"/>
        <c:crosses val="autoZero"/>
        <c:auto val="1"/>
        <c:lblAlgn val="ctr"/>
        <c:lblOffset val="100"/>
        <c:noMultiLvlLbl val="0"/>
      </c:catAx>
      <c:valAx>
        <c:axId val="191143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/>
                  <a:t>Uměle v</a:t>
                </a:r>
                <a:r>
                  <a:rPr lang="en-US" sz="2000"/>
                  <a:t>ytře</a:t>
                </a:r>
                <a:r>
                  <a:rPr lang="cs-CZ" sz="2000"/>
                  <a:t>né</a:t>
                </a:r>
                <a:r>
                  <a:rPr lang="en-US" sz="2000"/>
                  <a:t> </a:t>
                </a:r>
                <a:r>
                  <a:rPr lang="cs-CZ" sz="2000"/>
                  <a:t>jikernačky</a:t>
                </a:r>
                <a:r>
                  <a:rPr lang="en-US" sz="2000"/>
                  <a:t>  </a:t>
                </a:r>
                <a:r>
                  <a:rPr lang="cs-CZ" sz="2000"/>
                  <a:t>(</a:t>
                </a:r>
                <a:r>
                  <a:rPr lang="en-US" sz="2000"/>
                  <a:t>%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3.7710058964641788E-2"/>
              <c:y val="0.348348527024010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915863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cs-CZ" sz="3200" dirty="0"/>
              <a:t>Závislost </a:t>
            </a:r>
            <a:r>
              <a:rPr lang="en-US" sz="3200" dirty="0" err="1"/>
              <a:t>pGSI</a:t>
            </a:r>
            <a:r>
              <a:rPr lang="cs-CZ" sz="3200" dirty="0"/>
              <a:t> (%) na teplotě </a:t>
            </a:r>
          </a:p>
          <a:p>
            <a:pPr>
              <a:defRPr sz="3600"/>
            </a:pPr>
            <a:r>
              <a:rPr lang="cs-CZ" sz="3200" dirty="0"/>
              <a:t>v průběhu</a:t>
            </a:r>
            <a:r>
              <a:rPr lang="cs-CZ" sz="3200" baseline="0" dirty="0"/>
              <a:t> intervalu latence</a:t>
            </a:r>
            <a:endParaRPr lang="en-US" sz="3200" dirty="0"/>
          </a:p>
        </c:rich>
      </c:tx>
      <c:layout>
        <c:manualLayout>
          <c:xMode val="edge"/>
          <c:yMode val="edge"/>
          <c:x val="1.3750000000000027E-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35727888541364"/>
          <c:y val="0.19266300410894685"/>
          <c:w val="0.87140613489307595"/>
          <c:h val="0.6455296542127585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3.7556211723534558E-2"/>
                  <c:y val="-0.55105307292016914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1800" baseline="0" dirty="0"/>
                      <a:t>y = -</a:t>
                    </a:r>
                    <a:r>
                      <a:rPr lang="cs-CZ" sz="1800" baseline="0" dirty="0"/>
                      <a:t> </a:t>
                    </a:r>
                    <a:r>
                      <a:rPr lang="en-US" sz="1800" baseline="0" dirty="0"/>
                      <a:t>0,3475x</a:t>
                    </a:r>
                    <a:r>
                      <a:rPr lang="en-US" sz="1800" baseline="30000" dirty="0"/>
                      <a:t>2</a:t>
                    </a:r>
                    <a:r>
                      <a:rPr lang="en-US" sz="1800" baseline="0" dirty="0"/>
                      <a:t> + 2,6182x + 0,8414</a:t>
                    </a:r>
                    <a:br>
                      <a:rPr lang="en-US" sz="1800" baseline="0" dirty="0"/>
                    </a:br>
                    <a:r>
                      <a:rPr lang="en-US" sz="1800" baseline="0" dirty="0"/>
                      <a:t>R² = 0,3449</a:t>
                    </a:r>
                    <a:endParaRPr lang="en-US" sz="1800" dirty="0"/>
                  </a:p>
                </c:rich>
              </c:tx>
              <c:numFmt formatCode="General" sourceLinked="0"/>
            </c:trendlineLbl>
          </c:trendline>
          <c:cat>
            <c:numRef>
              <c:f>'h;°h,pGSI'!$B$62:$B$68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cat>
          <c:val>
            <c:numRef>
              <c:f>'h;°h,pGSI'!$D$62:$D$68</c:f>
              <c:numCache>
                <c:formatCode>General</c:formatCode>
                <c:ptCount val="7"/>
                <c:pt idx="0">
                  <c:v>3.56</c:v>
                </c:pt>
                <c:pt idx="1">
                  <c:v>4.97</c:v>
                </c:pt>
                <c:pt idx="2">
                  <c:v>2.87</c:v>
                </c:pt>
                <c:pt idx="3">
                  <c:v>7.19</c:v>
                </c:pt>
                <c:pt idx="4">
                  <c:v>7.59</c:v>
                </c:pt>
                <c:pt idx="5">
                  <c:v>1.74</c:v>
                </c:pt>
                <c:pt idx="6">
                  <c:v>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4E-40F0-A5F7-86D963658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284544"/>
        <c:axId val="225915968"/>
      </c:barChart>
      <c:catAx>
        <c:axId val="186284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5915968"/>
        <c:crosses val="autoZero"/>
        <c:auto val="1"/>
        <c:lblAlgn val="ctr"/>
        <c:lblOffset val="100"/>
        <c:noMultiLvlLbl val="0"/>
      </c:catAx>
      <c:valAx>
        <c:axId val="225915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err="1"/>
                  <a:t>pGSI</a:t>
                </a:r>
                <a:r>
                  <a:rPr lang="cs-CZ" sz="2000" dirty="0"/>
                  <a:t> (%)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3.8823818897637793E-2"/>
              <c:y val="0.433759254818425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86284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en-US" sz="2800" dirty="0" err="1"/>
              <a:t>Vliv</a:t>
            </a:r>
            <a:r>
              <a:rPr lang="en-US" sz="2800" dirty="0"/>
              <a:t> </a:t>
            </a:r>
            <a:r>
              <a:rPr lang="en-US" sz="2800" dirty="0" err="1"/>
              <a:t>teploty</a:t>
            </a:r>
            <a:r>
              <a:rPr lang="en-US" sz="2800" dirty="0"/>
              <a:t> </a:t>
            </a:r>
            <a:r>
              <a:rPr lang="en-US" sz="2800" dirty="0" err="1"/>
              <a:t>vody</a:t>
            </a:r>
            <a:r>
              <a:rPr lang="en-US" sz="2800" dirty="0"/>
              <a:t> v </a:t>
            </a:r>
            <a:r>
              <a:rPr lang="en-US" sz="2800" dirty="0" err="1"/>
              <a:t>průběhu</a:t>
            </a:r>
            <a:r>
              <a:rPr lang="en-US" sz="2800" dirty="0"/>
              <a:t> </a:t>
            </a:r>
            <a:r>
              <a:rPr lang="en-US" sz="2800" dirty="0" err="1"/>
              <a:t>intervalu</a:t>
            </a:r>
            <a:r>
              <a:rPr lang="en-US" sz="2800" dirty="0"/>
              <a:t> </a:t>
            </a:r>
            <a:r>
              <a:rPr lang="en-US" sz="2800" dirty="0" err="1"/>
              <a:t>latence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přežití</a:t>
            </a:r>
            <a:r>
              <a:rPr lang="en-US" sz="2800" dirty="0"/>
              <a:t> </a:t>
            </a:r>
            <a:r>
              <a:rPr lang="en-US" sz="2800" dirty="0" err="1"/>
              <a:t>jiker</a:t>
            </a:r>
            <a:r>
              <a:rPr lang="en-US" sz="2800" dirty="0"/>
              <a:t> do stadia </a:t>
            </a:r>
            <a:r>
              <a:rPr lang="en-US" sz="2800" dirty="0" err="1"/>
              <a:t>očních</a:t>
            </a:r>
            <a:r>
              <a:rPr lang="en-US" sz="2800" dirty="0"/>
              <a:t> </a:t>
            </a:r>
            <a:r>
              <a:rPr lang="en-US" sz="2800" dirty="0" err="1"/>
              <a:t>bodů</a:t>
            </a:r>
            <a:endParaRPr lang="en-US" sz="2800" dirty="0"/>
          </a:p>
        </c:rich>
      </c:tx>
      <c:layout>
        <c:manualLayout>
          <c:xMode val="edge"/>
          <c:yMode val="edge"/>
          <c:x val="7.6963475926916788E-3"/>
          <c:y val="6.813863659728421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239888837424736"/>
          <c:y val="0.24259502856260615"/>
          <c:w val="0.86739527559055141"/>
          <c:h val="0.6402455869486902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9.0469554501039412E-2"/>
                  <c:y val="-0.3136307041661661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cs-CZ"/>
                </a:p>
              </c:txPr>
            </c:trendlineLbl>
          </c:trendline>
          <c:errBars>
            <c:errBarType val="both"/>
            <c:errValType val="cust"/>
            <c:noEndCap val="0"/>
            <c:plus>
              <c:numRef>
                <c:f>'Objem jiker + oplození u teplot'!$R$2:$R$8</c:f>
                <c:numCache>
                  <c:formatCode>General</c:formatCode>
                  <c:ptCount val="7"/>
                  <c:pt idx="0">
                    <c:v>4.68</c:v>
                  </c:pt>
                  <c:pt idx="1">
                    <c:v>0.59</c:v>
                  </c:pt>
                  <c:pt idx="2">
                    <c:v>2.2400000000000002</c:v>
                  </c:pt>
                  <c:pt idx="3">
                    <c:v>0.49</c:v>
                  </c:pt>
                  <c:pt idx="4">
                    <c:v>1.56</c:v>
                  </c:pt>
                  <c:pt idx="5">
                    <c:v>2.12</c:v>
                  </c:pt>
                  <c:pt idx="6">
                    <c:v>2.99</c:v>
                  </c:pt>
                </c:numCache>
              </c:numRef>
            </c:plus>
            <c:minus>
              <c:numRef>
                <c:f>'Objem jiker + oplození u teplot'!$R$2:$R$8</c:f>
                <c:numCache>
                  <c:formatCode>General</c:formatCode>
                  <c:ptCount val="7"/>
                  <c:pt idx="0">
                    <c:v>4.68</c:v>
                  </c:pt>
                  <c:pt idx="1">
                    <c:v>0.59</c:v>
                  </c:pt>
                  <c:pt idx="2">
                    <c:v>2.2400000000000002</c:v>
                  </c:pt>
                  <c:pt idx="3">
                    <c:v>0.49</c:v>
                  </c:pt>
                  <c:pt idx="4">
                    <c:v>1.56</c:v>
                  </c:pt>
                  <c:pt idx="5">
                    <c:v>2.12</c:v>
                  </c:pt>
                  <c:pt idx="6">
                    <c:v>2.99</c:v>
                  </c:pt>
                </c:numCache>
              </c:numRef>
            </c:minus>
          </c:errBars>
          <c:cat>
            <c:numRef>
              <c:f>'Objem jiker + oplození u teplot'!$P$2:$P$8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cat>
          <c:val>
            <c:numRef>
              <c:f>'Objem jiker + oplození u teplot'!$Q$2:$Q$8</c:f>
              <c:numCache>
                <c:formatCode>General</c:formatCode>
                <c:ptCount val="7"/>
                <c:pt idx="0">
                  <c:v>80.8</c:v>
                </c:pt>
                <c:pt idx="1">
                  <c:v>86.2</c:v>
                </c:pt>
                <c:pt idx="2">
                  <c:v>99.6</c:v>
                </c:pt>
                <c:pt idx="3">
                  <c:v>92.9</c:v>
                </c:pt>
                <c:pt idx="4">
                  <c:v>97.2</c:v>
                </c:pt>
                <c:pt idx="5">
                  <c:v>83.3</c:v>
                </c:pt>
                <c:pt idx="6">
                  <c:v>74.2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7C-44DE-80E0-8F757643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589888"/>
        <c:axId val="225915392"/>
      </c:barChart>
      <c:catAx>
        <c:axId val="191589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49466469796505291"/>
              <c:y val="0.9415928854281669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5915392"/>
        <c:crosses val="autoZero"/>
        <c:auto val="1"/>
        <c:lblAlgn val="ctr"/>
        <c:lblOffset val="100"/>
        <c:noMultiLvlLbl val="0"/>
      </c:catAx>
      <c:valAx>
        <c:axId val="225915392"/>
        <c:scaling>
          <c:orientation val="minMax"/>
          <c:max val="105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Přežití jiker </a:t>
                </a:r>
                <a:r>
                  <a:rPr lang="cs-CZ" sz="2000"/>
                  <a:t>(</a:t>
                </a:r>
                <a:r>
                  <a:rPr lang="en-US" sz="2000"/>
                  <a:t>%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91589888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baseline="0" dirty="0" err="1">
                <a:effectLst/>
              </a:rPr>
              <a:t>Vliv</a:t>
            </a:r>
            <a:r>
              <a:rPr lang="en-US" sz="2800" b="1" i="0" baseline="0" dirty="0">
                <a:effectLst/>
              </a:rPr>
              <a:t> </a:t>
            </a:r>
            <a:r>
              <a:rPr lang="en-US" sz="2800" b="1" i="0" baseline="0" dirty="0" err="1">
                <a:effectLst/>
              </a:rPr>
              <a:t>teploty</a:t>
            </a:r>
            <a:r>
              <a:rPr lang="en-US" sz="2800" b="1" i="0" baseline="0" dirty="0">
                <a:effectLst/>
              </a:rPr>
              <a:t> </a:t>
            </a:r>
            <a:r>
              <a:rPr lang="en-US" sz="2800" b="1" i="0" baseline="0" dirty="0" err="1">
                <a:effectLst/>
              </a:rPr>
              <a:t>na</a:t>
            </a:r>
            <a:r>
              <a:rPr lang="en-US" sz="2800" b="1" i="0" baseline="0" dirty="0">
                <a:effectLst/>
              </a:rPr>
              <a:t> </a:t>
            </a:r>
            <a:r>
              <a:rPr lang="en-US" sz="2800" b="1" i="0" baseline="0" dirty="0" err="1">
                <a:effectLst/>
              </a:rPr>
              <a:t>délku</a:t>
            </a:r>
            <a:r>
              <a:rPr lang="en-US" sz="2800" b="1" i="0" baseline="0" dirty="0">
                <a:effectLst/>
              </a:rPr>
              <a:t> </a:t>
            </a:r>
            <a:r>
              <a:rPr lang="en-US" sz="2800" b="1" i="0" baseline="0" dirty="0" err="1">
                <a:effectLst/>
              </a:rPr>
              <a:t>intervalu</a:t>
            </a:r>
            <a:r>
              <a:rPr lang="en-US" sz="2800" b="1" i="0" baseline="0" dirty="0">
                <a:effectLst/>
              </a:rPr>
              <a:t> </a:t>
            </a:r>
            <a:r>
              <a:rPr lang="en-US" sz="2800" b="1" i="0" baseline="0" dirty="0" err="1">
                <a:effectLst/>
              </a:rPr>
              <a:t>latence</a:t>
            </a:r>
            <a:r>
              <a:rPr lang="en-US" sz="2800" b="1" i="0" baseline="0" dirty="0">
                <a:effectLst/>
              </a:rPr>
              <a:t> </a:t>
            </a:r>
            <a:r>
              <a:rPr lang="cs-CZ" sz="3600" b="1" i="0" baseline="0" dirty="0">
                <a:effectLst/>
              </a:rPr>
              <a:t>(</a:t>
            </a:r>
            <a:r>
              <a:rPr lang="en-US" sz="3600" b="1" i="0" baseline="0" dirty="0">
                <a:effectLst/>
              </a:rPr>
              <a:t>h</a:t>
            </a:r>
            <a:r>
              <a:rPr lang="cs-CZ" sz="3600" b="1" i="0" baseline="0" dirty="0">
                <a:effectLst/>
              </a:rPr>
              <a:t>)</a:t>
            </a:r>
            <a:endParaRPr lang="cs-CZ" sz="3600" dirty="0">
              <a:effectLst/>
            </a:endParaRPr>
          </a:p>
        </c:rich>
      </c:tx>
      <c:layout>
        <c:manualLayout>
          <c:xMode val="edge"/>
          <c:yMode val="edge"/>
          <c:x val="5.2822834645669281E-2"/>
          <c:y val="2.971837207401836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38993516398222"/>
          <c:y val="0.21916088009618387"/>
          <c:w val="0.8582047103617918"/>
          <c:h val="0.6500468534025969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19050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3.2949803149606299E-2"/>
                  <c:y val="-0.5998449100582738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cs-CZ"/>
                </a:p>
              </c:txPr>
            </c:trendlineLbl>
          </c:trendline>
          <c:xVal>
            <c:numRef>
              <c:f>'h;°h,pGSI'!$B$62:$B$68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xVal>
          <c:yVal>
            <c:numRef>
              <c:f>'h;°h,pGSI'!$F$62:$F$68</c:f>
              <c:numCache>
                <c:formatCode>0.00</c:formatCode>
                <c:ptCount val="7"/>
                <c:pt idx="0">
                  <c:v>29.25</c:v>
                </c:pt>
                <c:pt idx="1">
                  <c:v>23.375</c:v>
                </c:pt>
                <c:pt idx="2">
                  <c:v>22.916666666666668</c:v>
                </c:pt>
                <c:pt idx="3">
                  <c:v>18.375</c:v>
                </c:pt>
                <c:pt idx="4">
                  <c:v>12.4375</c:v>
                </c:pt>
                <c:pt idx="5">
                  <c:v>13.125</c:v>
                </c:pt>
                <c:pt idx="6">
                  <c:v>11.666666666666666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B71-4B04-BF58-0233BEDC9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070464"/>
        <c:axId val="225913088"/>
      </c:scatterChart>
      <c:valAx>
        <c:axId val="226070464"/>
        <c:scaling>
          <c:orientation val="minMax"/>
          <c:max val="27.5"/>
          <c:min val="1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5913088"/>
        <c:crosses val="autoZero"/>
        <c:crossBetween val="midCat"/>
      </c:valAx>
      <c:valAx>
        <c:axId val="225913088"/>
        <c:scaling>
          <c:orientation val="minMax"/>
          <c:max val="30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/>
                  <a:t>Interval latence</a:t>
                </a:r>
                <a:r>
                  <a:rPr lang="en-US" sz="2000"/>
                  <a:t> </a:t>
                </a:r>
                <a:r>
                  <a:rPr lang="cs-CZ" sz="2000"/>
                  <a:t>(</a:t>
                </a:r>
                <a:r>
                  <a:rPr lang="en-US" sz="2000"/>
                  <a:t>h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60704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en-US" sz="2800" dirty="0" err="1"/>
              <a:t>Vliv</a:t>
            </a:r>
            <a:r>
              <a:rPr lang="en-US" sz="2800" dirty="0"/>
              <a:t> </a:t>
            </a:r>
            <a:r>
              <a:rPr lang="en-US" sz="2800" dirty="0" err="1"/>
              <a:t>teploty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délku</a:t>
            </a:r>
            <a:r>
              <a:rPr lang="en-US" sz="2800" dirty="0"/>
              <a:t> </a:t>
            </a:r>
            <a:r>
              <a:rPr lang="en-US" sz="2800" dirty="0" err="1"/>
              <a:t>intervalu</a:t>
            </a:r>
            <a:r>
              <a:rPr lang="en-US" sz="2800" dirty="0"/>
              <a:t> </a:t>
            </a:r>
            <a:r>
              <a:rPr lang="en-US" sz="2800" dirty="0" err="1"/>
              <a:t>latence</a:t>
            </a:r>
            <a:r>
              <a:rPr lang="en-US" sz="2800" dirty="0"/>
              <a:t> </a:t>
            </a:r>
            <a:r>
              <a:rPr lang="cs-CZ" sz="2800" dirty="0"/>
              <a:t>(</a:t>
            </a:r>
            <a:r>
              <a:rPr lang="en-US" sz="2800" dirty="0"/>
              <a:t>h°</a:t>
            </a:r>
            <a:r>
              <a:rPr lang="cs-CZ" sz="2800" dirty="0"/>
              <a:t>)</a:t>
            </a:r>
            <a:endParaRPr lang="en-US" sz="28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4462289907523996E-2"/>
          <c:y val="2.1799087147176478E-2"/>
          <c:w val="0.88407239650943881"/>
          <c:h val="0.8532365626294182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19050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3.116749552614783E-2"/>
                  <c:y val="-0.5217496017322060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cs-CZ"/>
                </a:p>
              </c:txPr>
            </c:trendlineLbl>
          </c:trendline>
          <c:xVal>
            <c:numRef>
              <c:f>'h;°h,pGSI'!$B$62:$B$68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xVal>
          <c:yVal>
            <c:numRef>
              <c:f>'h;°h,pGSI'!$C$62:$C$68</c:f>
              <c:numCache>
                <c:formatCode>0</c:formatCode>
                <c:ptCount val="7"/>
                <c:pt idx="0">
                  <c:v>452.27812499999993</c:v>
                </c:pt>
                <c:pt idx="1">
                  <c:v>403.36484375000003</c:v>
                </c:pt>
                <c:pt idx="2">
                  <c:v>433.84114583333331</c:v>
                </c:pt>
                <c:pt idx="3">
                  <c:v>386.60999999999996</c:v>
                </c:pt>
                <c:pt idx="4">
                  <c:v>289.31538461538463</c:v>
                </c:pt>
                <c:pt idx="5">
                  <c:v>330.75000000000006</c:v>
                </c:pt>
                <c:pt idx="6">
                  <c:v>317.72222222222223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78-456B-9D6D-15C2B8661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11936"/>
        <c:axId val="46717120"/>
      </c:scatterChart>
      <c:valAx>
        <c:axId val="46711936"/>
        <c:scaling>
          <c:orientation val="minMax"/>
          <c:max val="27.5"/>
          <c:min val="1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46717120"/>
        <c:crosses val="autoZero"/>
        <c:crossBetween val="midCat"/>
        <c:majorUnit val="2"/>
      </c:valAx>
      <c:valAx>
        <c:axId val="46717120"/>
        <c:scaling>
          <c:orientation val="minMax"/>
          <c:max val="480"/>
          <c:min val="2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/>
                  <a:t>Interval latence (</a:t>
                </a:r>
                <a:r>
                  <a:rPr lang="en-US" sz="2000"/>
                  <a:t>h°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4671193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cs-CZ" sz="2800" dirty="0"/>
              <a:t>Vliv</a:t>
            </a:r>
            <a:r>
              <a:rPr lang="cs-CZ" sz="2800" baseline="0" dirty="0"/>
              <a:t> teploty v průběhu intervalu latence na r</a:t>
            </a:r>
            <a:r>
              <a:rPr lang="en-US" sz="2800" dirty="0" err="1"/>
              <a:t>elativní</a:t>
            </a:r>
            <a:r>
              <a:rPr lang="en-US" sz="2800" dirty="0"/>
              <a:t> </a:t>
            </a:r>
            <a:r>
              <a:rPr lang="en-US" sz="2800" dirty="0" err="1"/>
              <a:t>plodnost</a:t>
            </a:r>
            <a:r>
              <a:rPr lang="en-US" sz="2800" dirty="0"/>
              <a:t> </a:t>
            </a:r>
            <a:r>
              <a:rPr lang="en-US" sz="2800" dirty="0" err="1"/>
              <a:t>jik</a:t>
            </a:r>
            <a:r>
              <a:rPr lang="cs-CZ" sz="2800" dirty="0"/>
              <a:t>e</a:t>
            </a:r>
            <a:r>
              <a:rPr lang="en-US" sz="2800" dirty="0" err="1"/>
              <a:t>rnaček</a:t>
            </a:r>
            <a:r>
              <a:rPr lang="en-US" sz="2800" dirty="0"/>
              <a:t> </a:t>
            </a:r>
            <a:r>
              <a:rPr lang="cs-CZ" sz="2800" dirty="0"/>
              <a:t>(zahrnuty</a:t>
            </a:r>
            <a:r>
              <a:rPr lang="cs-CZ" sz="2800" baseline="0" dirty="0"/>
              <a:t> pouze vytřené </a:t>
            </a:r>
            <a:r>
              <a:rPr lang="cs-CZ" sz="2800" dirty="0"/>
              <a:t>jikernačky)</a:t>
            </a:r>
            <a:endParaRPr lang="en-US" sz="2800" dirty="0"/>
          </a:p>
        </c:rich>
      </c:tx>
      <c:layout>
        <c:manualLayout>
          <c:xMode val="edge"/>
          <c:yMode val="edge"/>
          <c:x val="3.8673670021180002E-2"/>
          <c:y val="2.92022010807764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48149572428346"/>
          <c:y val="0.27304984896194845"/>
          <c:w val="0.86790513307844197"/>
          <c:h val="0.61619966722761332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pPr>
              <a:ln w="190500"/>
            </c:spPr>
          </c:marke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5.2823168506470744E-2"/>
                  <c:y val="-0.45515401292852864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baseline="0" dirty="0"/>
                      <a:t>y = -</a:t>
                    </a:r>
                    <a:r>
                      <a:rPr lang="cs-CZ" baseline="0" dirty="0"/>
                      <a:t> </a:t>
                    </a:r>
                    <a:r>
                      <a:rPr lang="en-US" baseline="0" dirty="0"/>
                      <a:t>0,9385x</a:t>
                    </a:r>
                    <a:r>
                      <a:rPr lang="en-US" baseline="30000" dirty="0"/>
                      <a:t>2</a:t>
                    </a:r>
                    <a:r>
                      <a:rPr lang="en-US" baseline="0" dirty="0"/>
                      <a:t> + 39,234x - 351,57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0,3601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'RP;AP'!$F$42:$F$48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xVal>
          <c:yVal>
            <c:numRef>
              <c:f>'RP;AP'!$G$42:$G$48</c:f>
              <c:numCache>
                <c:formatCode>0.000</c:formatCode>
                <c:ptCount val="7"/>
                <c:pt idx="0" formatCode="General">
                  <c:v>35.625</c:v>
                </c:pt>
                <c:pt idx="1">
                  <c:v>49.659528444732857</c:v>
                </c:pt>
                <c:pt idx="2">
                  <c:v>28.421159783737142</c:v>
                </c:pt>
                <c:pt idx="3">
                  <c:v>71.880994931629786</c:v>
                </c:pt>
                <c:pt idx="4">
                  <c:v>75.85536136810228</c:v>
                </c:pt>
                <c:pt idx="5">
                  <c:v>17.43442489410231</c:v>
                </c:pt>
                <c:pt idx="6">
                  <c:v>26.335294117647059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ED-49D0-B77B-DAA492C96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45376"/>
        <c:axId val="157423232"/>
      </c:scatterChart>
      <c:valAx>
        <c:axId val="143445376"/>
        <c:scaling>
          <c:orientation val="minMax"/>
          <c:max val="27.5"/>
          <c:min val="1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57423232"/>
        <c:crosses val="autoZero"/>
        <c:crossBetween val="midCat"/>
        <c:majorUnit val="2"/>
      </c:valAx>
      <c:valAx>
        <c:axId val="157423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/>
                  <a:t>Relativní</a:t>
                </a:r>
                <a:r>
                  <a:rPr lang="cs-CZ" sz="2000" baseline="0"/>
                  <a:t> plodnost (tis.ks/kg)</a:t>
                </a:r>
                <a:endParaRPr lang="en-US" sz="200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434453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cs-CZ" sz="3200" dirty="0"/>
              <a:t>Závislost </a:t>
            </a:r>
            <a:r>
              <a:rPr lang="cs-CZ" sz="3200" dirty="0" err="1"/>
              <a:t>pGSI</a:t>
            </a:r>
            <a:r>
              <a:rPr lang="cs-CZ" sz="3200" dirty="0"/>
              <a:t> na hmotnosti jikernaček</a:t>
            </a:r>
          </a:p>
        </c:rich>
      </c:tx>
      <c:layout>
        <c:manualLayout>
          <c:xMode val="edge"/>
          <c:yMode val="edge"/>
          <c:x val="4.1711728096208246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183742419067482E-2"/>
          <c:y val="0.13320088665387414"/>
          <c:w val="0.87450617268286879"/>
          <c:h val="0.7624979615052642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127000"/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7.98888591446585E-2"/>
                  <c:y val="-0.4422670879375372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cs-CZ"/>
                </a:p>
              </c:txPr>
            </c:trendlineLbl>
          </c:trendline>
          <c:xVal>
            <c:numRef>
              <c:f>'pGSI na hmotnost jikrnaček'!$B$2:$B$22</c:f>
              <c:numCache>
                <c:formatCode>General</c:formatCode>
                <c:ptCount val="21"/>
                <c:pt idx="0">
                  <c:v>320</c:v>
                </c:pt>
                <c:pt idx="1">
                  <c:v>345</c:v>
                </c:pt>
                <c:pt idx="2">
                  <c:v>335</c:v>
                </c:pt>
                <c:pt idx="3">
                  <c:v>410</c:v>
                </c:pt>
                <c:pt idx="4">
                  <c:v>360</c:v>
                </c:pt>
                <c:pt idx="5">
                  <c:v>335</c:v>
                </c:pt>
                <c:pt idx="6">
                  <c:v>325</c:v>
                </c:pt>
                <c:pt idx="7">
                  <c:v>470</c:v>
                </c:pt>
                <c:pt idx="8">
                  <c:v>310</c:v>
                </c:pt>
                <c:pt idx="9">
                  <c:v>260</c:v>
                </c:pt>
                <c:pt idx="10">
                  <c:v>355</c:v>
                </c:pt>
                <c:pt idx="11">
                  <c:v>315</c:v>
                </c:pt>
                <c:pt idx="12">
                  <c:v>190</c:v>
                </c:pt>
                <c:pt idx="13">
                  <c:v>440</c:v>
                </c:pt>
                <c:pt idx="14">
                  <c:v>330</c:v>
                </c:pt>
                <c:pt idx="15">
                  <c:v>310</c:v>
                </c:pt>
                <c:pt idx="16">
                  <c:v>360</c:v>
                </c:pt>
                <c:pt idx="17">
                  <c:v>360</c:v>
                </c:pt>
                <c:pt idx="18">
                  <c:v>340</c:v>
                </c:pt>
                <c:pt idx="19">
                  <c:v>300</c:v>
                </c:pt>
                <c:pt idx="20">
                  <c:v>340</c:v>
                </c:pt>
              </c:numCache>
            </c:numRef>
          </c:xVal>
          <c:yVal>
            <c:numRef>
              <c:f>'pGSI na hmotnost jikrnaček'!$C$2:$C$22</c:f>
              <c:numCache>
                <c:formatCode>General</c:formatCode>
                <c:ptCount val="21"/>
                <c:pt idx="0">
                  <c:v>3.56</c:v>
                </c:pt>
                <c:pt idx="1">
                  <c:v>6.88</c:v>
                </c:pt>
                <c:pt idx="2">
                  <c:v>3.05</c:v>
                </c:pt>
                <c:pt idx="3">
                  <c:v>6.09</c:v>
                </c:pt>
                <c:pt idx="4">
                  <c:v>1.39</c:v>
                </c:pt>
                <c:pt idx="5">
                  <c:v>1.04</c:v>
                </c:pt>
                <c:pt idx="6" formatCode="0.00">
                  <c:v>7.7046153846153844</c:v>
                </c:pt>
                <c:pt idx="7" formatCode="0.00">
                  <c:v>8.5446808510638288</c:v>
                </c:pt>
                <c:pt idx="8" formatCode="0.00">
                  <c:v>6.4838709677419368</c:v>
                </c:pt>
                <c:pt idx="9" formatCode="0.00">
                  <c:v>6.0192307692307692</c:v>
                </c:pt>
                <c:pt idx="10" formatCode="0.00">
                  <c:v>3.4450704225352111</c:v>
                </c:pt>
                <c:pt idx="11" formatCode="0.00">
                  <c:v>6.6031746031746037</c:v>
                </c:pt>
                <c:pt idx="12" formatCode="0.00">
                  <c:v>7.405263157894737</c:v>
                </c:pt>
                <c:pt idx="13" formatCode="0.00">
                  <c:v>12.888636363636364</c:v>
                </c:pt>
                <c:pt idx="14" formatCode="0.00">
                  <c:v>1.7121212121212124</c:v>
                </c:pt>
                <c:pt idx="15" formatCode="0.00">
                  <c:v>0.38387096774193546</c:v>
                </c:pt>
                <c:pt idx="16" formatCode="0.00">
                  <c:v>3.6527777777777777</c:v>
                </c:pt>
                <c:pt idx="17" formatCode="0.00">
                  <c:v>1.2250000000000001</c:v>
                </c:pt>
                <c:pt idx="18" formatCode="0.00">
                  <c:v>4.1970588235294111</c:v>
                </c:pt>
                <c:pt idx="19" formatCode="0.00">
                  <c:v>1.63</c:v>
                </c:pt>
                <c:pt idx="20" formatCode="0.00">
                  <c:v>2.0735294117647056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DC6-4E18-AD92-4C4F8CA43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034240"/>
        <c:axId val="157446080"/>
      </c:scatterChart>
      <c:valAx>
        <c:axId val="227034240"/>
        <c:scaling>
          <c:orientation val="minMax"/>
          <c:max val="480"/>
          <c:min val="18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Hmotnost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jik</a:t>
                </a:r>
                <a:r>
                  <a:rPr lang="cs-CZ" sz="2000" dirty="0"/>
                  <a:t>e</a:t>
                </a:r>
                <a:r>
                  <a:rPr lang="en-US" sz="2000" dirty="0" err="1"/>
                  <a:t>rnaček</a:t>
                </a:r>
                <a:r>
                  <a:rPr lang="en-US" sz="2000" dirty="0"/>
                  <a:t> </a:t>
                </a:r>
                <a:r>
                  <a:rPr lang="cs-CZ" sz="2000" dirty="0"/>
                  <a:t>(</a:t>
                </a:r>
                <a:r>
                  <a:rPr lang="en-US" sz="2000" dirty="0"/>
                  <a:t>g</a:t>
                </a:r>
                <a:r>
                  <a:rPr lang="cs-CZ" sz="2000" dirty="0"/>
                  <a:t>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38166244331391552"/>
              <c:y val="0.938450325169160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57446080"/>
        <c:crosses val="autoZero"/>
        <c:crossBetween val="midCat"/>
      </c:valAx>
      <c:valAx>
        <c:axId val="157446080"/>
        <c:scaling>
          <c:orientation val="minMax"/>
          <c:max val="13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pGSI</a:t>
                </a:r>
                <a:r>
                  <a:rPr lang="cs-CZ" sz="2000"/>
                  <a:t> (%)</a:t>
                </a:r>
                <a:endParaRPr lang="en-US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703424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cs-CZ" sz="3600"/>
              <a:t>Vliv způsobu odlepkování jiker na jejich přežití do stádia očních bodů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'Odlepkovací metody'!$N$3:$N$6</c:f>
              <c:strCache>
                <c:ptCount val="4"/>
                <c:pt idx="0">
                  <c:v>Acetylcystein</c:v>
                </c:pt>
                <c:pt idx="1">
                  <c:v>Tanin</c:v>
                </c:pt>
                <c:pt idx="2">
                  <c:v>Mléko 1 (Experiment)</c:v>
                </c:pt>
                <c:pt idx="3">
                  <c:v>Mléko 2 (velká ink. lahev)</c:v>
                </c:pt>
              </c:strCache>
            </c:strRef>
          </c:cat>
          <c:val>
            <c:numRef>
              <c:f>'Odlepkovací metody'!$O$3:$O$6</c:f>
              <c:numCache>
                <c:formatCode>General</c:formatCode>
                <c:ptCount val="4"/>
                <c:pt idx="0">
                  <c:v>48.4</c:v>
                </c:pt>
                <c:pt idx="1">
                  <c:v>47.42</c:v>
                </c:pt>
                <c:pt idx="2">
                  <c:v>71.91</c:v>
                </c:pt>
                <c:pt idx="3">
                  <c:v>73.55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7-4528-99F5-B44EE4B53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135104"/>
        <c:axId val="225772672"/>
      </c:barChart>
      <c:catAx>
        <c:axId val="20113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Způsob odlepkování jiker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5772672"/>
        <c:crosses val="autoZero"/>
        <c:auto val="1"/>
        <c:lblAlgn val="ctr"/>
        <c:lblOffset val="100"/>
        <c:noMultiLvlLbl val="0"/>
      </c:catAx>
      <c:valAx>
        <c:axId val="225772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/>
                  <a:t>Jikry</a:t>
                </a:r>
                <a:r>
                  <a:rPr lang="cs-CZ" sz="2000" baseline="0"/>
                  <a:t> v očních bodech</a:t>
                </a:r>
                <a:r>
                  <a:rPr lang="en-US" sz="2000"/>
                  <a:t> </a:t>
                </a:r>
                <a:r>
                  <a:rPr lang="cs-CZ" sz="2000"/>
                  <a:t>(</a:t>
                </a:r>
                <a:r>
                  <a:rPr lang="en-US" sz="2000"/>
                  <a:t>%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011351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emf"/><Relationship Id="rId7" Type="http://schemas.openxmlformats.org/officeDocument/2006/relationships/image" Target="../media/image41.jpeg"/><Relationship Id="rId12" Type="http://schemas.openxmlformats.org/officeDocument/2006/relationships/hyperlink" Target="mailto:Josef.bocek@gmail.cz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hyperlink" Target="mailto:regenda@frov.jcu.cz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44.jpe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198954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333955" y="2556344"/>
            <a:ext cx="1167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Masová produkce plůdku karase obecného na rybí líhni,        s využitím hormonálně indukovaného umělého výtěru  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53477" y="4301657"/>
            <a:ext cx="11959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Jan KOUŘIL 1, Jakub VRBENSKÝ 1, Petr HANZLÍK 2, Josef BOČEK 3</a:t>
            </a:r>
          </a:p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1 </a:t>
            </a:r>
            <a:r>
              <a:rPr lang="cs-CZ" sz="2800" dirty="0"/>
              <a:t>FROV JU Vodňany, 2 ENKI Třeboň, 3 Rybářství </a:t>
            </a:r>
            <a:r>
              <a:rPr lang="cs-CZ" sz="2800" dirty="0" err="1"/>
              <a:t>Srlín</a:t>
            </a:r>
            <a:r>
              <a:rPr lang="cs-CZ" sz="28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B2E17B7-24E8-EB11-2F3C-276B8CD0E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0000FF"/>
                </a:solidFill>
              </a:rPr>
              <a:t> METODY HORMONÁLNÍ INDUKCE OVULACE JIKERNAČEK</a:t>
            </a:r>
          </a:p>
        </p:txBody>
      </p:sp>
      <p:sp>
        <p:nvSpPr>
          <p:cNvPr id="7171" name="AutoShape 3">
            <a:extLst>
              <a:ext uri="{FF2B5EF4-FFF2-40B4-BE49-F238E27FC236}">
                <a16:creationId xmlns:a16="http://schemas.microsoft.com/office/drawing/2014/main" id="{EAD284B2-EA82-6018-60A7-827521700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2438400" cy="609600"/>
          </a:xfrm>
          <a:prstGeom prst="flowChartAlternateProcess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17E110CA-84A0-1261-E87C-8D56B6D72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286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653C0356-5503-D2EF-C921-CB558184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828801"/>
            <a:ext cx="264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mozek-hypothalamus</a:t>
            </a:r>
          </a:p>
        </p:txBody>
      </p:sp>
      <p:grpSp>
        <p:nvGrpSpPr>
          <p:cNvPr id="36870" name="Group 6">
            <a:extLst>
              <a:ext uri="{FF2B5EF4-FFF2-40B4-BE49-F238E27FC236}">
                <a16:creationId xmlns:a16="http://schemas.microsoft.com/office/drawing/2014/main" id="{7303A320-D5E3-9468-4750-1FC08A605878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4343400"/>
            <a:ext cx="1905000" cy="1524000"/>
            <a:chOff x="1728" y="2736"/>
            <a:chExt cx="1200" cy="960"/>
          </a:xfrm>
        </p:grpSpPr>
        <p:sp>
          <p:nvSpPr>
            <p:cNvPr id="7211" name="AutoShape 7">
              <a:extLst>
                <a:ext uri="{FF2B5EF4-FFF2-40B4-BE49-F238E27FC236}">
                  <a16:creationId xmlns:a16="http://schemas.microsoft.com/office/drawing/2014/main" id="{3A0405D5-6511-FF00-F42D-FA85AF999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736"/>
              <a:ext cx="1200" cy="768"/>
            </a:xfrm>
            <a:prstGeom prst="flowChartAlternateProcess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212" name="Line 8">
              <a:extLst>
                <a:ext uri="{FF2B5EF4-FFF2-40B4-BE49-F238E27FC236}">
                  <a16:creationId xmlns:a16="http://schemas.microsoft.com/office/drawing/2014/main" id="{5A9C152F-3D2B-DC30-D601-45B8B5DF6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3" name="Text Box 9">
              <a:extLst>
                <a:ext uri="{FF2B5EF4-FFF2-40B4-BE49-F238E27FC236}">
                  <a16:creationId xmlns:a16="http://schemas.microsoft.com/office/drawing/2014/main" id="{94A53EFF-C35E-A0B4-7140-DADECEBD9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784"/>
              <a:ext cx="1008" cy="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ovária</a:t>
              </a:r>
              <a:endParaRPr lang="cs-CZ" altLang="cs-CZ" sz="1600" b="1"/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pohlavní hormony</a:t>
              </a:r>
            </a:p>
          </p:txBody>
        </p:sp>
      </p:grpSp>
      <p:grpSp>
        <p:nvGrpSpPr>
          <p:cNvPr id="36874" name="Group 10">
            <a:extLst>
              <a:ext uri="{FF2B5EF4-FFF2-40B4-BE49-F238E27FC236}">
                <a16:creationId xmlns:a16="http://schemas.microsoft.com/office/drawing/2014/main" id="{D16722AC-4E49-7F6B-65EB-38795AF406A9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5943600"/>
            <a:ext cx="762000" cy="762000"/>
            <a:chOff x="2112" y="3744"/>
            <a:chExt cx="480" cy="480"/>
          </a:xfrm>
        </p:grpSpPr>
        <p:sp>
          <p:nvSpPr>
            <p:cNvPr id="7209" name="AutoShape 11">
              <a:extLst>
                <a:ext uri="{FF2B5EF4-FFF2-40B4-BE49-F238E27FC236}">
                  <a16:creationId xmlns:a16="http://schemas.microsoft.com/office/drawing/2014/main" id="{0F0956B1-0EF1-8AFD-4CDB-2182940C5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744"/>
              <a:ext cx="480" cy="480"/>
            </a:xfrm>
            <a:prstGeom prst="flowChartConnector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210" name="Text Box 12">
              <a:extLst>
                <a:ext uri="{FF2B5EF4-FFF2-40B4-BE49-F238E27FC236}">
                  <a16:creationId xmlns:a16="http://schemas.microsoft.com/office/drawing/2014/main" id="{040683E0-2F05-1D19-6761-5E66F05AB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888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jikry</a:t>
              </a:r>
            </a:p>
          </p:txBody>
        </p:sp>
      </p:grpSp>
      <p:sp>
        <p:nvSpPr>
          <p:cNvPr id="7176" name="Text Box 13">
            <a:extLst>
              <a:ext uri="{FF2B5EF4-FFF2-40B4-BE49-F238E27FC236}">
                <a16:creationId xmlns:a16="http://schemas.microsoft.com/office/drawing/2014/main" id="{7CB45234-0FEF-EF7A-167B-A1DEE335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4384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GnRH</a:t>
            </a:r>
          </a:p>
        </p:txBody>
      </p:sp>
      <p:grpSp>
        <p:nvGrpSpPr>
          <p:cNvPr id="36878" name="Group 14">
            <a:extLst>
              <a:ext uri="{FF2B5EF4-FFF2-40B4-BE49-F238E27FC236}">
                <a16:creationId xmlns:a16="http://schemas.microsoft.com/office/drawing/2014/main" id="{BDB768E7-839F-B259-51E4-5C041862925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819400"/>
            <a:ext cx="2362200" cy="1524000"/>
            <a:chOff x="1584" y="1776"/>
            <a:chExt cx="1488" cy="960"/>
          </a:xfrm>
        </p:grpSpPr>
        <p:sp>
          <p:nvSpPr>
            <p:cNvPr id="7205" name="AutoShape 15">
              <a:extLst>
                <a:ext uri="{FF2B5EF4-FFF2-40B4-BE49-F238E27FC236}">
                  <a16:creationId xmlns:a16="http://schemas.microsoft.com/office/drawing/2014/main" id="{ACCF9C05-4B8A-0C82-B138-C12F457E0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76"/>
              <a:ext cx="1440" cy="576"/>
            </a:xfrm>
            <a:prstGeom prst="flowChartAlternateProcess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206" name="Line 16">
              <a:extLst>
                <a:ext uri="{FF2B5EF4-FFF2-40B4-BE49-F238E27FC236}">
                  <a16:creationId xmlns:a16="http://schemas.microsoft.com/office/drawing/2014/main" id="{DF877CB3-69E0-2764-7E27-0CD9080DC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4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7" name="Text Box 17">
              <a:extLst>
                <a:ext uri="{FF2B5EF4-FFF2-40B4-BE49-F238E27FC236}">
                  <a16:creationId xmlns:a16="http://schemas.microsoft.com/office/drawing/2014/main" id="{C53EA1BC-8AF2-0054-EE22-DAECDB83A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1920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hypofýza</a:t>
              </a:r>
            </a:p>
          </p:txBody>
        </p:sp>
        <p:sp>
          <p:nvSpPr>
            <p:cNvPr id="7208" name="Text Box 18">
              <a:extLst>
                <a:ext uri="{FF2B5EF4-FFF2-40B4-BE49-F238E27FC236}">
                  <a16:creationId xmlns:a16="http://schemas.microsoft.com/office/drawing/2014/main" id="{0C29E79D-D663-BD8F-9AC2-33BC55CD1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448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GtH</a:t>
              </a:r>
            </a:p>
          </p:txBody>
        </p:sp>
      </p:grpSp>
      <p:grpSp>
        <p:nvGrpSpPr>
          <p:cNvPr id="36883" name="Group 19">
            <a:extLst>
              <a:ext uri="{FF2B5EF4-FFF2-40B4-BE49-F238E27FC236}">
                <a16:creationId xmlns:a16="http://schemas.microsoft.com/office/drawing/2014/main" id="{5EC513E4-3A3B-0D3A-E6A0-778E21A3368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05000"/>
            <a:ext cx="1981200" cy="838200"/>
            <a:chOff x="3024" y="1200"/>
            <a:chExt cx="1248" cy="528"/>
          </a:xfrm>
        </p:grpSpPr>
        <p:sp>
          <p:nvSpPr>
            <p:cNvPr id="7203" name="Text Box 20">
              <a:extLst>
                <a:ext uri="{FF2B5EF4-FFF2-40B4-BE49-F238E27FC236}">
                  <a16:creationId xmlns:a16="http://schemas.microsoft.com/office/drawing/2014/main" id="{C6E087E9-32E6-9475-7B61-DB14CB2E3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200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Dopamin</a:t>
              </a:r>
            </a:p>
          </p:txBody>
        </p:sp>
        <p:sp>
          <p:nvSpPr>
            <p:cNvPr id="7204" name="AutoShape 21">
              <a:extLst>
                <a:ext uri="{FF2B5EF4-FFF2-40B4-BE49-F238E27FC236}">
                  <a16:creationId xmlns:a16="http://schemas.microsoft.com/office/drawing/2014/main" id="{14B34B05-1B8D-590D-E783-192C1107F0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8047">
              <a:off x="3024" y="1632"/>
              <a:ext cx="576" cy="96"/>
            </a:xfrm>
            <a:prstGeom prst="lef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6886" name="Group 22">
            <a:extLst>
              <a:ext uri="{FF2B5EF4-FFF2-40B4-BE49-F238E27FC236}">
                <a16:creationId xmlns:a16="http://schemas.microsoft.com/office/drawing/2014/main" id="{2FAD5A41-394A-9394-15FB-43CA4CA17968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4724400"/>
            <a:ext cx="3505200" cy="457200"/>
            <a:chOff x="3216" y="2976"/>
            <a:chExt cx="2208" cy="288"/>
          </a:xfrm>
        </p:grpSpPr>
        <p:sp>
          <p:nvSpPr>
            <p:cNvPr id="7200" name="Rectangle 23">
              <a:extLst>
                <a:ext uri="{FF2B5EF4-FFF2-40B4-BE49-F238E27FC236}">
                  <a16:creationId xmlns:a16="http://schemas.microsoft.com/office/drawing/2014/main" id="{25EA0796-F634-0117-02F3-C4460B458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976"/>
              <a:ext cx="96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201" name="Text Box 24">
              <a:extLst>
                <a:ext uri="{FF2B5EF4-FFF2-40B4-BE49-F238E27FC236}">
                  <a16:creationId xmlns:a16="http://schemas.microsoft.com/office/drawing/2014/main" id="{DB83B541-4BD2-D594-2E94-99C44B97D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24"/>
              <a:ext cx="11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gonadotropiny</a:t>
              </a:r>
            </a:p>
          </p:txBody>
        </p:sp>
        <p:sp>
          <p:nvSpPr>
            <p:cNvPr id="7202" name="AutoShape 25">
              <a:extLst>
                <a:ext uri="{FF2B5EF4-FFF2-40B4-BE49-F238E27FC236}">
                  <a16:creationId xmlns:a16="http://schemas.microsoft.com/office/drawing/2014/main" id="{778CAC3F-5E4B-C834-3446-B47BF174A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72"/>
              <a:ext cx="1008" cy="96"/>
            </a:xfrm>
            <a:prstGeom prst="leftArrow">
              <a:avLst>
                <a:gd name="adj1" fmla="val 50000"/>
                <a:gd name="adj2" fmla="val 2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6890" name="Group 26">
            <a:extLst>
              <a:ext uri="{FF2B5EF4-FFF2-40B4-BE49-F238E27FC236}">
                <a16:creationId xmlns:a16="http://schemas.microsoft.com/office/drawing/2014/main" id="{C8527604-B46E-D948-0A19-592E7ABC8F34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505201"/>
            <a:ext cx="3200400" cy="366713"/>
            <a:chOff x="3168" y="2208"/>
            <a:chExt cx="2016" cy="231"/>
          </a:xfrm>
        </p:grpSpPr>
        <p:sp>
          <p:nvSpPr>
            <p:cNvPr id="7197" name="Rectangle 27">
              <a:extLst>
                <a:ext uri="{FF2B5EF4-FFF2-40B4-BE49-F238E27FC236}">
                  <a16:creationId xmlns:a16="http://schemas.microsoft.com/office/drawing/2014/main" id="{F05A5825-8329-EA46-2091-B0494E302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208"/>
              <a:ext cx="100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198" name="AutoShape 28">
              <a:extLst>
                <a:ext uri="{FF2B5EF4-FFF2-40B4-BE49-F238E27FC236}">
                  <a16:creationId xmlns:a16="http://schemas.microsoft.com/office/drawing/2014/main" id="{5BBB1B90-68F7-7FCE-805F-FDD7E5A91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256"/>
              <a:ext cx="1008" cy="96"/>
            </a:xfrm>
            <a:prstGeom prst="leftArrow">
              <a:avLst>
                <a:gd name="adj1" fmla="val 50000"/>
                <a:gd name="adj2" fmla="val 2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7199" name="Text Box 29">
              <a:extLst>
                <a:ext uri="{FF2B5EF4-FFF2-40B4-BE49-F238E27FC236}">
                  <a16:creationId xmlns:a16="http://schemas.microsoft.com/office/drawing/2014/main" id="{A29FB863-A10B-1EB2-7AE3-BCFC77E3B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208"/>
              <a:ext cx="7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GnRHa</a:t>
              </a:r>
            </a:p>
          </p:txBody>
        </p:sp>
      </p:grpSp>
      <p:grpSp>
        <p:nvGrpSpPr>
          <p:cNvPr id="36894" name="Group 30">
            <a:extLst>
              <a:ext uri="{FF2B5EF4-FFF2-40B4-BE49-F238E27FC236}">
                <a16:creationId xmlns:a16="http://schemas.microsoft.com/office/drawing/2014/main" id="{E45A5D1A-C61C-F316-E904-B40046ABBCE8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2819400"/>
            <a:ext cx="3200400" cy="533400"/>
            <a:chOff x="3168" y="1776"/>
            <a:chExt cx="2016" cy="336"/>
          </a:xfrm>
        </p:grpSpPr>
        <p:sp>
          <p:nvSpPr>
            <p:cNvPr id="7193" name="Rectangle 31">
              <a:extLst>
                <a:ext uri="{FF2B5EF4-FFF2-40B4-BE49-F238E27FC236}">
                  <a16:creationId xmlns:a16="http://schemas.microsoft.com/office/drawing/2014/main" id="{4AA4AE97-B918-6A90-1C07-69730B52A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76"/>
              <a:ext cx="100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7194" name="Group 32">
              <a:extLst>
                <a:ext uri="{FF2B5EF4-FFF2-40B4-BE49-F238E27FC236}">
                  <a16:creationId xmlns:a16="http://schemas.microsoft.com/office/drawing/2014/main" id="{72CEA714-09AB-AEF6-9070-BB16BD0BC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824"/>
              <a:ext cx="1968" cy="240"/>
              <a:chOff x="3168" y="1824"/>
              <a:chExt cx="1968" cy="240"/>
            </a:xfrm>
          </p:grpSpPr>
          <p:sp>
            <p:nvSpPr>
              <p:cNvPr id="7195" name="Text Box 33">
                <a:extLst>
                  <a:ext uri="{FF2B5EF4-FFF2-40B4-BE49-F238E27FC236}">
                    <a16:creationId xmlns:a16="http://schemas.microsoft.com/office/drawing/2014/main" id="{A0435C8B-4469-AB8B-6A6E-E8A27EB369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6" y="1824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/>
                  <a:t>DA + GnRHa</a:t>
                </a:r>
              </a:p>
            </p:txBody>
          </p:sp>
          <p:sp>
            <p:nvSpPr>
              <p:cNvPr id="7196" name="AutoShape 34">
                <a:extLst>
                  <a:ext uri="{FF2B5EF4-FFF2-40B4-BE49-F238E27FC236}">
                    <a16:creationId xmlns:a16="http://schemas.microsoft.com/office/drawing/2014/main" id="{2B13B4E9-17DE-DCF9-07D7-0DB933C11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968"/>
                <a:ext cx="1008" cy="96"/>
              </a:xfrm>
              <a:prstGeom prst="leftArrow">
                <a:avLst>
                  <a:gd name="adj1" fmla="val 50000"/>
                  <a:gd name="adj2" fmla="val 26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36899" name="AutoShape 35">
            <a:extLst>
              <a:ext uri="{FF2B5EF4-FFF2-40B4-BE49-F238E27FC236}">
                <a16:creationId xmlns:a16="http://schemas.microsoft.com/office/drawing/2014/main" id="{D3C00CC3-6A8B-95CF-E46A-B0487B01144E}"/>
              </a:ext>
            </a:extLst>
          </p:cNvPr>
          <p:cNvSpPr>
            <a:spLocks noChangeArrowheads="1"/>
          </p:cNvSpPr>
          <p:nvPr/>
        </p:nvSpPr>
        <p:spPr bwMode="auto">
          <a:xfrm rot="2041161">
            <a:off x="7696200" y="2438400"/>
            <a:ext cx="838200" cy="152400"/>
          </a:xfrm>
          <a:prstGeom prst="lef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6900" name="Line 36">
            <a:extLst>
              <a:ext uri="{FF2B5EF4-FFF2-40B4-BE49-F238E27FC236}">
                <a16:creationId xmlns:a16="http://schemas.microsoft.com/office/drawing/2014/main" id="{A73965EB-6A87-DA61-9B6B-23D85DA97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828800"/>
            <a:ext cx="5334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901" name="Line 37">
            <a:extLst>
              <a:ext uri="{FF2B5EF4-FFF2-40B4-BE49-F238E27FC236}">
                <a16:creationId xmlns:a16="http://schemas.microsoft.com/office/drawing/2014/main" id="{75C80B28-A0C7-487B-A0A7-309FBC918F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1752600"/>
            <a:ext cx="3810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Oval 38">
            <a:extLst>
              <a:ext uri="{FF2B5EF4-FFF2-40B4-BE49-F238E27FC236}">
                <a16:creationId xmlns:a16="http://schemas.microsoft.com/office/drawing/2014/main" id="{C4CE4370-73B1-D368-23CF-62E65A5B2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066800"/>
            <a:ext cx="15240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86" name="Oval 39">
            <a:extLst>
              <a:ext uri="{FF2B5EF4-FFF2-40B4-BE49-F238E27FC236}">
                <a16:creationId xmlns:a16="http://schemas.microsoft.com/office/drawing/2014/main" id="{795FD0E1-F624-723F-6A5C-AA34BD2D0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52600"/>
            <a:ext cx="15240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87" name="Line 40">
            <a:extLst>
              <a:ext uri="{FF2B5EF4-FFF2-40B4-BE49-F238E27FC236}">
                <a16:creationId xmlns:a16="http://schemas.microsoft.com/office/drawing/2014/main" id="{7602037A-6AE7-8B66-7556-931E15959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981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8" name="Line 41">
            <a:extLst>
              <a:ext uri="{FF2B5EF4-FFF2-40B4-BE49-F238E27FC236}">
                <a16:creationId xmlns:a16="http://schemas.microsoft.com/office/drawing/2014/main" id="{1969FE67-DB23-12B5-27B2-3739ED27C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371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9" name="Text Box 42">
            <a:extLst>
              <a:ext uri="{FF2B5EF4-FFF2-40B4-BE49-F238E27FC236}">
                <a16:creationId xmlns:a16="http://schemas.microsoft.com/office/drawing/2014/main" id="{7C744C3A-EEF7-7FE7-4DF1-BF1630DE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66800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/>
              <a:t>vnější faktory </a:t>
            </a:r>
          </a:p>
        </p:txBody>
      </p:sp>
      <p:sp>
        <p:nvSpPr>
          <p:cNvPr id="7190" name="Text Box 43">
            <a:extLst>
              <a:ext uri="{FF2B5EF4-FFF2-40B4-BE49-F238E27FC236}">
                <a16:creationId xmlns:a16="http://schemas.microsoft.com/office/drawing/2014/main" id="{A194508D-311F-0311-A408-5635F65E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752600"/>
            <a:ext cx="99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/>
              <a:t>vnitřní faktory</a:t>
            </a:r>
          </a:p>
        </p:txBody>
      </p:sp>
      <p:pic>
        <p:nvPicPr>
          <p:cNvPr id="7191" name="Picture 44">
            <a:extLst>
              <a:ext uri="{FF2B5EF4-FFF2-40B4-BE49-F238E27FC236}">
                <a16:creationId xmlns:a16="http://schemas.microsoft.com/office/drawing/2014/main" id="{F2BCBBBB-4D21-9E92-F8BB-A915E7A6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14401"/>
            <a:ext cx="1676400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45" descr="xImpotence">
            <a:extLst>
              <a:ext uri="{FF2B5EF4-FFF2-40B4-BE49-F238E27FC236}">
                <a16:creationId xmlns:a16="http://schemas.microsoft.com/office/drawing/2014/main" id="{D0CD848F-EE29-E5E6-A740-1DAF1C64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53001"/>
            <a:ext cx="2057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6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6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uper">
            <a:extLst>
              <a:ext uri="{FF2B5EF4-FFF2-40B4-BE49-F238E27FC236}">
                <a16:creationId xmlns:a16="http://schemas.microsoft.com/office/drawing/2014/main" id="{BA141121-D051-218E-93E9-E218CE8F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96964"/>
            <a:ext cx="62388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ain">
            <a:extLst>
              <a:ext uri="{FF2B5EF4-FFF2-40B4-BE49-F238E27FC236}">
                <a16:creationId xmlns:a16="http://schemas.microsoft.com/office/drawing/2014/main" id="{174D887A-D573-FDA1-1718-96561606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3459164"/>
            <a:ext cx="2211388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ypo">
            <a:extLst>
              <a:ext uri="{FF2B5EF4-FFF2-40B4-BE49-F238E27FC236}">
                <a16:creationId xmlns:a16="http://schemas.microsoft.com/office/drawing/2014/main" id="{080A9D15-BF3B-B909-07B2-2744F9D3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5149850"/>
            <a:ext cx="22113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agrofish.hu/wp-content/uploads/nivoslider4wp_files/13_s.jpeg">
            <a:extLst>
              <a:ext uri="{FF2B5EF4-FFF2-40B4-BE49-F238E27FC236}">
                <a16:creationId xmlns:a16="http://schemas.microsoft.com/office/drawing/2014/main" id="{1370E173-1755-2003-0407-01AB64C0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9"/>
          <a:stretch>
            <a:fillRect/>
          </a:stretch>
        </p:blipFill>
        <p:spPr bwMode="auto">
          <a:xfrm>
            <a:off x="8312151" y="1917701"/>
            <a:ext cx="22129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http://img.21food.com/simg/product/2012/8/28/xdfyuan-13080100.jpg">
            <a:extLst>
              <a:ext uri="{FF2B5EF4-FFF2-40B4-BE49-F238E27FC236}">
                <a16:creationId xmlns:a16="http://schemas.microsoft.com/office/drawing/2014/main" id="{6E685B01-EAF8-D4B5-D234-404968BD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68263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1A0B1AC-A938-D05A-7B0B-6ABEA81BE389}"/>
              </a:ext>
            </a:extLst>
          </p:cNvPr>
          <p:cNvSpPr txBox="1"/>
          <p:nvPr/>
        </p:nvSpPr>
        <p:spPr>
          <a:xfrm>
            <a:off x="2823411" y="417095"/>
            <a:ext cx="6320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11A671AB-57DD-55B7-41FD-1C64AC7CC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/>
              <a:t>Umělý výtěr ovulující jikernačky karase </a:t>
            </a:r>
          </a:p>
        </p:txBody>
      </p:sp>
      <p:pic>
        <p:nvPicPr>
          <p:cNvPr id="10243" name="Obrázek 7">
            <a:extLst>
              <a:ext uri="{FF2B5EF4-FFF2-40B4-BE49-F238E27FC236}">
                <a16:creationId xmlns:a16="http://schemas.microsoft.com/office/drawing/2014/main" id="{E539453E-E017-05C6-23C6-C0CC39DB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4" y="1417639"/>
            <a:ext cx="6986587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3383C0-7B69-0107-217C-4B64E36C120A}"/>
              </a:ext>
            </a:extLst>
          </p:cNvPr>
          <p:cNvSpPr txBox="1"/>
          <p:nvPr/>
        </p:nvSpPr>
        <p:spPr>
          <a:xfrm>
            <a:off x="2157413" y="304800"/>
            <a:ext cx="698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" y="112161"/>
            <a:ext cx="8710864" cy="674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8993" y="1435769"/>
            <a:ext cx="3517154" cy="13044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Průběh teploty vody v období intervalu latence                              (od </a:t>
            </a:r>
            <a:r>
              <a:rPr lang="cs-CZ" sz="1969" dirty="0" err="1">
                <a:solidFill>
                  <a:schemeClr val="bg2">
                    <a:lumMod val="50000"/>
                  </a:schemeClr>
                </a:solidFill>
              </a:rPr>
              <a:t>injikace</a:t>
            </a: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hormonálních přípravků do dosažení ovulace) </a:t>
            </a: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13068" r="32113" b="21781"/>
          <a:stretch/>
        </p:blipFill>
        <p:spPr>
          <a:xfrm rot="16200000">
            <a:off x="-310286" y="3487268"/>
            <a:ext cx="3949954" cy="275057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38DEA4-2FCE-2E70-531F-FE1C353FD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174372"/>
            <a:ext cx="4026568" cy="3254628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386F02A-FFCF-981F-760E-E04409F7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708807"/>
              </p:ext>
            </p:extLst>
          </p:nvPr>
        </p:nvGraphicFramePr>
        <p:xfrm>
          <a:off x="2839452" y="2850471"/>
          <a:ext cx="9352547" cy="389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F5CBED13-1267-A60C-6324-182C8D75896A}"/>
              </a:ext>
            </a:extLst>
          </p:cNvPr>
          <p:cNvSpPr txBox="1"/>
          <p:nvPr/>
        </p:nvSpPr>
        <p:spPr>
          <a:xfrm>
            <a:off x="3039979" y="578207"/>
            <a:ext cx="6104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  <p:extLst>
      <p:ext uri="{BB962C8B-B14F-4D97-AF65-F5344CB8AC3E}">
        <p14:creationId xmlns:p14="http://schemas.microsoft.com/office/powerpoint/2010/main" val="6641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93A9EC5F-3CF8-A757-CD70-23B5AE04E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142" y="147485"/>
            <a:ext cx="6126949" cy="1543204"/>
          </a:xfrm>
        </p:spPr>
        <p:txBody>
          <a:bodyPr>
            <a:normAutofit/>
          </a:bodyPr>
          <a:lstStyle/>
          <a:p>
            <a:r>
              <a:rPr lang="cs-CZ" altLang="cs-CZ" sz="2400" b="1" dirty="0"/>
              <a:t>Odběr spermatu od anestezovaného mlíčáka</a:t>
            </a:r>
          </a:p>
        </p:txBody>
      </p:sp>
      <p:pic>
        <p:nvPicPr>
          <p:cNvPr id="11267" name="Obrázek 5" descr="Obsah obrázku osoba, jídlo, talíř, ruka&#10;&#10;Popis byl vytvořen automaticky">
            <a:extLst>
              <a:ext uri="{FF2B5EF4-FFF2-40B4-BE49-F238E27FC236}">
                <a16:creationId xmlns:a16="http://schemas.microsoft.com/office/drawing/2014/main" id="{053173F7-24A3-8AF9-40DC-D67673CF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0" y="2178657"/>
            <a:ext cx="6240549" cy="467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8DAFEB-352D-54E7-8BB2-FAF435D3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"/>
          <a:stretch/>
        </p:blipFill>
        <p:spPr>
          <a:xfrm>
            <a:off x="0" y="1295461"/>
            <a:ext cx="5948516" cy="40831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16B31F-B857-0831-045C-A0B9FE6C37F8}"/>
              </a:ext>
            </a:extLst>
          </p:cNvPr>
          <p:cNvSpPr txBox="1"/>
          <p:nvPr/>
        </p:nvSpPr>
        <p:spPr>
          <a:xfrm>
            <a:off x="6579233" y="715618"/>
            <a:ext cx="5386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/>
              <a:t>Osemenění uměle vytřených jiker karase odebraným spermatem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D8EC499-0EDC-A859-5F8A-D5F4FFFADF67}"/>
              </a:ext>
            </a:extLst>
          </p:cNvPr>
          <p:cNvSpPr txBox="1"/>
          <p:nvPr/>
        </p:nvSpPr>
        <p:spPr>
          <a:xfrm>
            <a:off x="3115308" y="248653"/>
            <a:ext cx="6126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3146" y="26398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32020" y="127221"/>
            <a:ext cx="7859979" cy="32394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44"/>
              </a:spcAft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 METODIKA A MATERIÁL</a:t>
            </a:r>
          </a:p>
          <a:p>
            <a:pPr marL="321457" indent="-321457">
              <a:spcAft>
                <a:spcPts val="844"/>
              </a:spcAft>
              <a:buFont typeface="Arial" panose="020B0604020202020204" pitchFamily="34" charset="0"/>
              <a:buChar char="•"/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844"/>
              </a:spcAft>
            </a:pPr>
            <a:r>
              <a:rPr lang="cs-CZ" sz="1969" dirty="0" err="1">
                <a:solidFill>
                  <a:schemeClr val="bg2">
                    <a:lumMod val="50000"/>
                  </a:schemeClr>
                </a:solidFill>
              </a:rPr>
              <a:t>Odlepkování</a:t>
            </a: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oplozených jiker ředěným mlékem </a:t>
            </a:r>
          </a:p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(s obsahem 3,5% tuku v poměru 1:9 </a:t>
            </a:r>
          </a:p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po dobu 1,5 hodiny</a:t>
            </a:r>
          </a:p>
          <a:p>
            <a:pPr>
              <a:spcAft>
                <a:spcPts val="844"/>
              </a:spcAft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Nasazení jiker do malých  </a:t>
            </a:r>
          </a:p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experimentálních inkubačních lahví</a:t>
            </a: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62" y="2956329"/>
            <a:ext cx="4547938" cy="3031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8586" r="13257" b="5158"/>
          <a:stretch/>
        </p:blipFill>
        <p:spPr>
          <a:xfrm>
            <a:off x="-136359" y="4106779"/>
            <a:ext cx="4368574" cy="3067485"/>
          </a:xfrm>
          <a:prstGeom prst="rect">
            <a:avLst/>
          </a:prstGeom>
        </p:spPr>
      </p:pic>
      <p:pic>
        <p:nvPicPr>
          <p:cNvPr id="3" name="Obrázek 2" descr="Obsah obrázku osoba, oblečení, Mísicí mísa, Lidská tvář&#10;&#10;Popis byl vytvořen automaticky">
            <a:extLst>
              <a:ext uri="{FF2B5EF4-FFF2-40B4-BE49-F238E27FC236}">
                <a16:creationId xmlns:a16="http://schemas.microsoft.com/office/drawing/2014/main" id="{6D154818-5981-8825-8313-F06B410C4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0700" cy="40300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E88737-31C4-ADBC-89AE-8FB5A04D7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3230" y="3046662"/>
            <a:ext cx="4852738" cy="32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0" y="-82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7171" name="TextBox 24"/>
          <p:cNvSpPr txBox="1">
            <a:spLocks noChangeArrowheads="1"/>
          </p:cNvSpPr>
          <p:nvPr/>
        </p:nvSpPr>
        <p:spPr bwMode="auto">
          <a:xfrm>
            <a:off x="5484316" y="430857"/>
            <a:ext cx="6371079" cy="126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r" eaLnBrk="1" hangingPunct="1">
              <a:spcAft>
                <a:spcPts val="844"/>
              </a:spcAft>
            </a:pPr>
            <a:r>
              <a:rPr lang="cs-CZ" altLang="cs-CZ" sz="3797" dirty="0">
                <a:solidFill>
                  <a:schemeClr val="tx2"/>
                </a:solidFill>
                <a:latin typeface="Clara Sans" pitchFamily="122" charset="0"/>
              </a:rPr>
              <a:t>Testování dalších </a:t>
            </a:r>
            <a:r>
              <a:rPr lang="cs-CZ" altLang="cs-CZ" sz="3797" dirty="0" err="1">
                <a:solidFill>
                  <a:schemeClr val="tx2"/>
                </a:solidFill>
                <a:latin typeface="Clara Sans" pitchFamily="122" charset="0"/>
              </a:rPr>
              <a:t>odlepkovacích</a:t>
            </a:r>
            <a:r>
              <a:rPr lang="cs-CZ" altLang="cs-CZ" sz="3797" dirty="0">
                <a:solidFill>
                  <a:schemeClr val="tx2"/>
                </a:solidFill>
                <a:latin typeface="Clara Sans" pitchFamily="122" charset="0"/>
              </a:rPr>
              <a:t> médií</a:t>
            </a:r>
            <a:endParaRPr lang="en-US" altLang="cs-CZ" sz="1969" dirty="0">
              <a:solidFill>
                <a:schemeClr val="tx2"/>
              </a:solidFill>
              <a:latin typeface="Clara Sans" pitchFamily="122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1176" y="1248355"/>
            <a:ext cx="8267617" cy="29338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44"/>
              </a:spcAft>
            </a:pPr>
            <a:r>
              <a:rPr lang="cs-CZ" sz="1969" b="1" dirty="0">
                <a:solidFill>
                  <a:schemeClr val="bg2">
                    <a:lumMod val="50000"/>
                  </a:schemeClr>
                </a:solidFill>
              </a:rPr>
              <a:t>Porovnání </a:t>
            </a:r>
            <a:r>
              <a:rPr lang="cs-CZ" sz="1969" b="1" dirty="0" err="1">
                <a:solidFill>
                  <a:schemeClr val="bg2">
                    <a:lumMod val="50000"/>
                  </a:schemeClr>
                </a:solidFill>
              </a:rPr>
              <a:t>odlepkovacích</a:t>
            </a:r>
            <a:r>
              <a:rPr lang="cs-CZ" sz="1969" b="1" dirty="0">
                <a:solidFill>
                  <a:schemeClr val="bg2">
                    <a:lumMod val="50000"/>
                  </a:schemeClr>
                </a:solidFill>
              </a:rPr>
              <a:t> metod</a:t>
            </a:r>
          </a:p>
          <a:p>
            <a:pPr marL="321457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Exaktně ve 3 opakování</a:t>
            </a: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Směs jiker od několika jikernaček</a:t>
            </a:r>
          </a:p>
          <a:p>
            <a:pPr marL="321457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Použité látky</a:t>
            </a: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Mléko – 3,5%, ředění 1:9</a:t>
            </a: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Tanin</a:t>
            </a: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 err="1">
                <a:solidFill>
                  <a:schemeClr val="bg2">
                    <a:lumMod val="50000"/>
                  </a:schemeClr>
                </a:solidFill>
              </a:rPr>
              <a:t>Acetylcystein</a:t>
            </a: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27526" r="4419" b="2210"/>
          <a:stretch/>
        </p:blipFill>
        <p:spPr>
          <a:xfrm>
            <a:off x="383485" y="4322115"/>
            <a:ext cx="4889201" cy="2527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0148" r="9596" b="11869"/>
          <a:stretch/>
        </p:blipFill>
        <p:spPr>
          <a:xfrm>
            <a:off x="6750129" y="2848550"/>
            <a:ext cx="5441871" cy="35566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705CD0-496C-8165-4DEA-08B5DDE07A47}"/>
              </a:ext>
            </a:extLst>
          </p:cNvPr>
          <p:cNvSpPr txBox="1"/>
          <p:nvPr/>
        </p:nvSpPr>
        <p:spPr>
          <a:xfrm>
            <a:off x="6288504" y="144379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  <p:extLst>
      <p:ext uri="{BB962C8B-B14F-4D97-AF65-F5344CB8AC3E}">
        <p14:creationId xmlns:p14="http://schemas.microsoft.com/office/powerpoint/2010/main" val="8188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BC440E88-D6E0-3628-AADE-09B18E271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6743" y="4611757"/>
            <a:ext cx="6435255" cy="2246242"/>
          </a:xfrm>
        </p:spPr>
        <p:txBody>
          <a:bodyPr>
            <a:noAutofit/>
          </a:bodyPr>
          <a:lstStyle/>
          <a:p>
            <a:br>
              <a:rPr lang="cs-CZ" altLang="cs-CZ" sz="2400" b="1" dirty="0"/>
            </a:br>
            <a:r>
              <a:rPr lang="cs-CZ" altLang="cs-CZ" sz="2400" b="1" dirty="0"/>
              <a:t>Klasické </a:t>
            </a:r>
            <a:r>
              <a:rPr lang="cs-CZ" altLang="cs-CZ" sz="2400" b="1" dirty="0" err="1"/>
              <a:t>Zugské</a:t>
            </a:r>
            <a:r>
              <a:rPr lang="cs-CZ" altLang="cs-CZ" sz="2400" b="1" dirty="0"/>
              <a:t> inkubační láhve (nahoře) </a:t>
            </a:r>
            <a:br>
              <a:rPr lang="cs-CZ" altLang="cs-CZ" sz="2400" b="1" dirty="0"/>
            </a:br>
            <a:br>
              <a:rPr lang="cs-CZ" altLang="cs-CZ" sz="2400" b="1" dirty="0"/>
            </a:br>
            <a:r>
              <a:rPr lang="cs-CZ" altLang="cs-CZ" sz="2400" b="1" dirty="0"/>
              <a:t>Závěsný stojan s malými experimentálními inkubačními lahvemi (dole) </a:t>
            </a:r>
          </a:p>
        </p:txBody>
      </p:sp>
      <p:pic>
        <p:nvPicPr>
          <p:cNvPr id="12291" name="Obrázek 3" descr="Obsah obrázku interiér, sport, bowling&#10;&#10;Popis byl vytvořen automaticky">
            <a:extLst>
              <a:ext uri="{FF2B5EF4-FFF2-40B4-BE49-F238E27FC236}">
                <a16:creationId xmlns:a16="http://schemas.microsoft.com/office/drawing/2014/main" id="{EBC85A50-8F19-A7F4-E76A-FA888BDD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8106"/>
            <a:ext cx="5567362" cy="41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3" descr="Obsah obrázku zelená&#10;&#10;Popis byl vytvořen automaticky">
            <a:extLst>
              <a:ext uri="{FF2B5EF4-FFF2-40B4-BE49-F238E27FC236}">
                <a16:creationId xmlns:a16="http://schemas.microsoft.com/office/drawing/2014/main" id="{7A47DE6D-058F-A06F-C0FB-F5893A9F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2" y="0"/>
            <a:ext cx="6624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0894A7-2B09-8C3C-36DC-790F8D189819}"/>
              </a:ext>
            </a:extLst>
          </p:cNvPr>
          <p:cNvSpPr txBox="1"/>
          <p:nvPr/>
        </p:nvSpPr>
        <p:spPr>
          <a:xfrm>
            <a:off x="572494" y="1017767"/>
            <a:ext cx="8569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/>
              <a:t>Inkubace </a:t>
            </a:r>
            <a:r>
              <a:rPr lang="cs-CZ" altLang="cs-CZ" sz="2400" b="1" dirty="0" err="1"/>
              <a:t>odlepkovaných</a:t>
            </a:r>
            <a:r>
              <a:rPr lang="cs-CZ" altLang="cs-CZ" sz="2400" b="1" dirty="0"/>
              <a:t> jiker </a:t>
            </a:r>
          </a:p>
          <a:p>
            <a:r>
              <a:rPr lang="cs-CZ" altLang="cs-CZ" sz="2400" b="1" dirty="0"/>
              <a:t>karase obecného 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31417D-4D92-5E3E-74D8-46A10B596FAE}"/>
              </a:ext>
            </a:extLst>
          </p:cNvPr>
          <p:cNvSpPr txBox="1"/>
          <p:nvPr/>
        </p:nvSpPr>
        <p:spPr>
          <a:xfrm>
            <a:off x="-1098884" y="216568"/>
            <a:ext cx="8341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0" y="-143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5514" y="1042563"/>
            <a:ext cx="9144000" cy="16122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44"/>
              </a:spcAft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Pro stanovení přežití jiker byla použita volumetrické metody </a:t>
            </a:r>
          </a:p>
          <a:p>
            <a:pPr marL="642915" lvl="2"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     (podle objemu jiker)</a:t>
            </a:r>
          </a:p>
          <a:p>
            <a:pPr marL="964372" lvl="2" indent="-321457">
              <a:spcAft>
                <a:spcPts val="844"/>
              </a:spcAft>
              <a:buFont typeface="Arial" pitchFamily="34" charset="0"/>
              <a:buChar char="•"/>
            </a:pP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34091" r="13047" b="35417"/>
          <a:stretch/>
        </p:blipFill>
        <p:spPr>
          <a:xfrm rot="16200000">
            <a:off x="6983871" y="3098351"/>
            <a:ext cx="5474431" cy="15795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19570" r="3654" b="35657"/>
          <a:stretch/>
        </p:blipFill>
        <p:spPr>
          <a:xfrm>
            <a:off x="434581" y="3029713"/>
            <a:ext cx="8402190" cy="31674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EED4D00-6062-9D72-5E1A-F740877DB9AC}"/>
              </a:ext>
            </a:extLst>
          </p:cNvPr>
          <p:cNvSpPr txBox="1"/>
          <p:nvPr/>
        </p:nvSpPr>
        <p:spPr>
          <a:xfrm>
            <a:off x="6264442" y="430857"/>
            <a:ext cx="2879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  <p:extLst>
      <p:ext uri="{BB962C8B-B14F-4D97-AF65-F5344CB8AC3E}">
        <p14:creationId xmlns:p14="http://schemas.microsoft.com/office/powerpoint/2010/main" val="21010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97" y="-40697"/>
            <a:ext cx="9091405" cy="68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7171" name="TextBox 24"/>
          <p:cNvSpPr txBox="1">
            <a:spLocks noChangeArrowheads="1"/>
          </p:cNvSpPr>
          <p:nvPr/>
        </p:nvSpPr>
        <p:spPr bwMode="auto">
          <a:xfrm>
            <a:off x="524785" y="1017767"/>
            <a:ext cx="7752523" cy="169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r" eaLnBrk="1" hangingPunct="1">
              <a:spcAft>
                <a:spcPts val="844"/>
              </a:spcAft>
            </a:pPr>
            <a:r>
              <a:rPr lang="cs-CZ" sz="3200" b="1" dirty="0"/>
              <a:t>Vliv teploty v průběhu intervalu latence na úspěšnost</a:t>
            </a:r>
            <a:r>
              <a:rPr lang="cs-CZ" sz="3200" b="1" baseline="0" dirty="0"/>
              <a:t> umělého výtěru jikernaček (%)</a:t>
            </a:r>
            <a:endParaRPr lang="en-US" sz="3200" b="1" dirty="0"/>
          </a:p>
          <a:p>
            <a:pPr algn="r" eaLnBrk="1" hangingPunct="1">
              <a:spcAft>
                <a:spcPts val="844"/>
              </a:spcAft>
            </a:pPr>
            <a:endParaRPr lang="en-US" altLang="cs-CZ" sz="3375" dirty="0">
              <a:solidFill>
                <a:schemeClr val="tx2"/>
              </a:solidFill>
              <a:latin typeface="Clara Sans" pitchFamily="122" charset="0"/>
            </a:endParaRP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866740745"/>
              </p:ext>
            </p:extLst>
          </p:nvPr>
        </p:nvGraphicFramePr>
        <p:xfrm>
          <a:off x="908936" y="1170022"/>
          <a:ext cx="10374128" cy="550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CE515396-AB04-82C3-A12D-5C5C9FD5E224}"/>
              </a:ext>
            </a:extLst>
          </p:cNvPr>
          <p:cNvSpPr txBox="1"/>
          <p:nvPr/>
        </p:nvSpPr>
        <p:spPr>
          <a:xfrm>
            <a:off x="6467856" y="183376"/>
            <a:ext cx="2676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44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3369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05704" y="30307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9711B6-2A6F-BE2E-7177-D5C082280456}"/>
              </a:ext>
            </a:extLst>
          </p:cNvPr>
          <p:cNvSpPr txBox="1"/>
          <p:nvPr/>
        </p:nvSpPr>
        <p:spPr>
          <a:xfrm>
            <a:off x="206733" y="206734"/>
            <a:ext cx="11985267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ÚVOD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 základě komplexního projektu „Inventarizace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genetické diverzity ichtyofauny ČR“ realizovaném 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Ústavu biologie obratlovců AV ČR v Brně v letech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2009 - 2012, byla zjištěna výšená vnitrodruhová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diverzita u analyzovaného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karase obecného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na území</a:t>
            </a:r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České republiky.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Byl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zjiště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výskyt dvou hlavních mitochondriálních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(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mt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) i jaderných (n)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haplotypů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karase, který reflektuje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hydrologickou příslušnost lokalit ke dvěma úmořím. </a:t>
            </a:r>
          </a:p>
          <a:p>
            <a:r>
              <a:rPr lang="cs-CZ" sz="24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Haplotyp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„A“ se vyskytuje především v oblastech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úmoří Černého moře (řeka Dyje) a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haplotyp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„B“ obývá lokality v rámci úmoří Severního moře (řeky Labe, Ohře).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Oba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nDNA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haplotypy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se od sebe odlišují 1,3 - 1,5 %.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Vnitrodruhoví heterozygoti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byli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zaznamenáni především v řekách Vltava a Morava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(Mendel, osobní sdělení). 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řadě evropských zemích je v současnosti tato problematika populační genetiky předmětem značného zájmu, viz mj. řada příspěvků na Kongresu evropských ichtyologů (Praha, 2023).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             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67F4B4-5481-4C9F-CAD4-D53C26044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676" y="1283516"/>
            <a:ext cx="5201323" cy="31545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116078-ED49-6E64-3658-E0F697410F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018" r="8966" b="19255"/>
          <a:stretch/>
        </p:blipFill>
        <p:spPr>
          <a:xfrm>
            <a:off x="11337608" y="723887"/>
            <a:ext cx="803876" cy="325686"/>
          </a:xfrm>
          <a:prstGeom prst="rect">
            <a:avLst/>
          </a:prstGeom>
        </p:spPr>
      </p:pic>
      <p:pic>
        <p:nvPicPr>
          <p:cNvPr id="6" name="Obrázek 8" descr="Obsah obrázku osoba, ryba, ruka, ostnoploutvé ryby&#10;&#10;Popis byl vytvořen automaticky">
            <a:extLst>
              <a:ext uri="{FF2B5EF4-FFF2-40B4-BE49-F238E27FC236}">
                <a16:creationId xmlns:a16="http://schemas.microsoft.com/office/drawing/2014/main" id="{E548D066-81B5-AA71-00B7-5C9AFF45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49" y="673422"/>
            <a:ext cx="2151035" cy="162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00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99" y="808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3729203682"/>
              </p:ext>
            </p:extLst>
          </p:nvPr>
        </p:nvGraphicFramePr>
        <p:xfrm>
          <a:off x="1993393" y="1234551"/>
          <a:ext cx="9144000" cy="5606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9C29EFDB-CF57-9159-A27F-15AAF4C5A9AA}"/>
              </a:ext>
            </a:extLst>
          </p:cNvPr>
          <p:cNvSpPr txBox="1"/>
          <p:nvPr/>
        </p:nvSpPr>
        <p:spPr>
          <a:xfrm>
            <a:off x="7772400" y="430857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091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441595905"/>
              </p:ext>
            </p:extLst>
          </p:nvPr>
        </p:nvGraphicFramePr>
        <p:xfrm>
          <a:off x="1547440" y="1080074"/>
          <a:ext cx="9120560" cy="577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A1141072-22E6-846F-93BB-E727D434CA67}"/>
              </a:ext>
            </a:extLst>
          </p:cNvPr>
          <p:cNvSpPr txBox="1"/>
          <p:nvPr/>
        </p:nvSpPr>
        <p:spPr>
          <a:xfrm>
            <a:off x="8638674" y="430857"/>
            <a:ext cx="181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79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3061515475"/>
              </p:ext>
            </p:extLst>
          </p:nvPr>
        </p:nvGraphicFramePr>
        <p:xfrm>
          <a:off x="1547440" y="1302514"/>
          <a:ext cx="9144000" cy="5555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5DA239C0-048F-CFA3-1C1C-547DCDFC0B26}"/>
              </a:ext>
            </a:extLst>
          </p:cNvPr>
          <p:cNvSpPr txBox="1"/>
          <p:nvPr/>
        </p:nvSpPr>
        <p:spPr>
          <a:xfrm>
            <a:off x="7628020" y="657726"/>
            <a:ext cx="1515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27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2645950815"/>
              </p:ext>
            </p:extLst>
          </p:nvPr>
        </p:nvGraphicFramePr>
        <p:xfrm>
          <a:off x="1524001" y="1150622"/>
          <a:ext cx="9143999" cy="570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57CBE6A4-3699-DFE3-4CAF-ECD3397683DC}"/>
              </a:ext>
            </a:extLst>
          </p:cNvPr>
          <p:cNvSpPr txBox="1"/>
          <p:nvPr/>
        </p:nvSpPr>
        <p:spPr>
          <a:xfrm>
            <a:off x="8903367" y="569495"/>
            <a:ext cx="2181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822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7171" name="TextBox 24"/>
          <p:cNvSpPr txBox="1">
            <a:spLocks noChangeArrowheads="1"/>
          </p:cNvSpPr>
          <p:nvPr/>
        </p:nvSpPr>
        <p:spPr bwMode="auto">
          <a:xfrm>
            <a:off x="5640324" y="428625"/>
            <a:ext cx="4810015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r" eaLnBrk="1" hangingPunct="1">
              <a:spcAft>
                <a:spcPts val="844"/>
              </a:spcAft>
            </a:pPr>
            <a:r>
              <a:rPr lang="cs-CZ" altLang="cs-CZ" sz="3797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en-US" altLang="cs-CZ" sz="1969" dirty="0">
              <a:solidFill>
                <a:schemeClr val="tx2"/>
              </a:solidFill>
              <a:latin typeface="Clara Sans" pitchFamily="122" charset="0"/>
            </a:endParaRP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2722460295"/>
              </p:ext>
            </p:extLst>
          </p:nvPr>
        </p:nvGraphicFramePr>
        <p:xfrm>
          <a:off x="1901953" y="1127953"/>
          <a:ext cx="9143999" cy="570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64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705090858"/>
              </p:ext>
            </p:extLst>
          </p:nvPr>
        </p:nvGraphicFramePr>
        <p:xfrm>
          <a:off x="1524000" y="902548"/>
          <a:ext cx="9143999" cy="5656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6B1C442-81C7-2438-8EA4-53BC4C5C1169}"/>
              </a:ext>
            </a:extLst>
          </p:cNvPr>
          <p:cNvSpPr txBox="1"/>
          <p:nvPr/>
        </p:nvSpPr>
        <p:spPr>
          <a:xfrm>
            <a:off x="8253662" y="430858"/>
            <a:ext cx="1507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921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01226" y="2416388"/>
            <a:ext cx="5999651" cy="3953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21457" indent="-321457">
              <a:spcAft>
                <a:spcPts val="844"/>
              </a:spcAft>
              <a:buFont typeface="Arial" pitchFamily="34" charset="0"/>
              <a:buChar char="•"/>
            </a:pP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Graf 7"/>
          <p:cNvGraphicFramePr/>
          <p:nvPr/>
        </p:nvGraphicFramePr>
        <p:xfrm>
          <a:off x="1524000" y="1302514"/>
          <a:ext cx="9144000" cy="5555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B7DE3A4-5A09-7936-FA68-A3A033C9FCEB}"/>
              </a:ext>
            </a:extLst>
          </p:cNvPr>
          <p:cNvSpPr txBox="1"/>
          <p:nvPr/>
        </p:nvSpPr>
        <p:spPr>
          <a:xfrm>
            <a:off x="8622631" y="625643"/>
            <a:ext cx="1612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93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9D1F05-3844-1A89-C276-9FAA05132487}"/>
              </a:ext>
            </a:extLst>
          </p:cNvPr>
          <p:cNvSpPr txBox="1"/>
          <p:nvPr/>
        </p:nvSpPr>
        <p:spPr>
          <a:xfrm>
            <a:off x="1190839" y="1668636"/>
            <a:ext cx="992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. 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95F835-D3DC-34C0-7EC9-6B729227BE3D}"/>
              </a:ext>
            </a:extLst>
          </p:cNvPr>
          <p:cNvSpPr txBox="1"/>
          <p:nvPr/>
        </p:nvSpPr>
        <p:spPr>
          <a:xfrm>
            <a:off x="304800" y="1232452"/>
            <a:ext cx="83393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chemeClr val="tx2"/>
                </a:solidFill>
                <a:latin typeface="Clara Sans" pitchFamily="122" charset="0"/>
              </a:rPr>
              <a:t>PRODUKČNÍ VÝSLEDKY </a:t>
            </a:r>
          </a:p>
          <a:p>
            <a:r>
              <a:rPr lang="cs-CZ" altLang="cs-CZ" sz="3200" b="1" dirty="0">
                <a:solidFill>
                  <a:schemeClr val="tx2"/>
                </a:solidFill>
                <a:latin typeface="Clara Sans" pitchFamily="122" charset="0"/>
              </a:rPr>
              <a:t>NA RYBÍ LÍHNI SRLÍN</a:t>
            </a:r>
          </a:p>
          <a:p>
            <a:endParaRPr lang="cs-CZ" b="1" dirty="0">
              <a:solidFill>
                <a:schemeClr val="tx2"/>
              </a:solidFill>
            </a:endParaRPr>
          </a:p>
          <a:p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V průběhu výtěrových sezón 2022 a 2023 </a:t>
            </a:r>
          </a:p>
          <a:p>
            <a:r>
              <a:rPr lang="cs-CZ" sz="1800" b="1" dirty="0"/>
              <a:t>Bylo s využitím umělého </a:t>
            </a:r>
            <a:r>
              <a:rPr lang="cs-CZ" sz="1800" b="1"/>
              <a:t>výtěru celkem</a:t>
            </a:r>
            <a:endParaRPr lang="cs-CZ" sz="1800" b="1" dirty="0"/>
          </a:p>
          <a:p>
            <a:r>
              <a:rPr lang="cs-CZ" sz="1800" b="1" dirty="0"/>
              <a:t>vyprodukováno 1,5 mil. ks váčkového </a:t>
            </a:r>
          </a:p>
          <a:p>
            <a:r>
              <a:rPr lang="cs-CZ" sz="1800" b="1" dirty="0"/>
              <a:t>plůdku karase obecného, který byl </a:t>
            </a:r>
          </a:p>
          <a:p>
            <a:r>
              <a:rPr lang="cs-CZ" sz="1800" b="1" dirty="0"/>
              <a:t>vysazen do řady rybníků. </a:t>
            </a:r>
          </a:p>
          <a:p>
            <a:endParaRPr lang="cs-CZ" sz="1800" b="1" dirty="0"/>
          </a:p>
          <a:p>
            <a:r>
              <a:rPr lang="cs-CZ" sz="1800" b="1" dirty="0"/>
              <a:t>Z vysazeného plůdku byl odchován </a:t>
            </a:r>
          </a:p>
          <a:p>
            <a:r>
              <a:rPr lang="cs-CZ" sz="1800" b="1" dirty="0"/>
              <a:t>násadový materiál </a:t>
            </a:r>
            <a:r>
              <a:rPr lang="cs-CZ" b="1" dirty="0"/>
              <a:t>(v současnosti je</a:t>
            </a:r>
          </a:p>
          <a:p>
            <a:r>
              <a:rPr lang="cs-CZ" b="1" dirty="0"/>
              <a:t>ve věku ročního plůdku a dvouleté </a:t>
            </a:r>
          </a:p>
          <a:p>
            <a:r>
              <a:rPr lang="cs-CZ" b="1" dirty="0"/>
              <a:t>násady). </a:t>
            </a:r>
          </a:p>
          <a:p>
            <a:endParaRPr lang="cs-CZ" b="1" dirty="0"/>
          </a:p>
          <a:p>
            <a:r>
              <a:rPr lang="cs-CZ" b="1" dirty="0"/>
              <a:t>Mimo toho byla další část násadového materiálu získána od </a:t>
            </a:r>
            <a:r>
              <a:rPr lang="cs-CZ" b="1" dirty="0" err="1"/>
              <a:t>podetřených</a:t>
            </a:r>
            <a:r>
              <a:rPr lang="cs-CZ" b="1" dirty="0"/>
              <a:t> generačních karasů. </a:t>
            </a:r>
            <a:endParaRPr lang="cs-CZ" dirty="0"/>
          </a:p>
        </p:txBody>
      </p:sp>
      <p:pic>
        <p:nvPicPr>
          <p:cNvPr id="7" name="Obrázek 3" descr="Obsah obrázku krab&#10;&#10;Popis byl vytvořen automaticky">
            <a:extLst>
              <a:ext uri="{FF2B5EF4-FFF2-40B4-BE49-F238E27FC236}">
                <a16:creationId xmlns:a16="http://schemas.microsoft.com/office/drawing/2014/main" id="{0F44199E-E927-8EB0-883F-EF4043B55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27" y="1283516"/>
            <a:ext cx="5685801" cy="438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F963BB-448E-900F-938F-36813D009943}"/>
              </a:ext>
            </a:extLst>
          </p:cNvPr>
          <p:cNvSpPr txBox="1"/>
          <p:nvPr/>
        </p:nvSpPr>
        <p:spPr>
          <a:xfrm>
            <a:off x="5091927" y="93915"/>
            <a:ext cx="405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solidFill>
                  <a:schemeClr val="tx2"/>
                </a:solidFill>
                <a:latin typeface="Clara Sans" pitchFamily="122" charset="0"/>
              </a:rPr>
              <a:t>VÝSLEDKY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404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9D1F05-3844-1A89-C276-9FAA05132487}"/>
              </a:ext>
            </a:extLst>
          </p:cNvPr>
          <p:cNvSpPr txBox="1"/>
          <p:nvPr/>
        </p:nvSpPr>
        <p:spPr>
          <a:xfrm>
            <a:off x="1184743" y="1668636"/>
            <a:ext cx="99252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možnost využití rybí líhně v </a:t>
            </a:r>
            <a:r>
              <a:rPr lang="cs-CZ" b="1" i="1" dirty="0" err="1">
                <a:solidFill>
                  <a:srgbClr val="00B050"/>
                </a:solidFill>
              </a:rPr>
              <a:t>Srlíně</a:t>
            </a:r>
            <a:r>
              <a:rPr lang="cs-CZ" b="1" i="1" dirty="0">
                <a:solidFill>
                  <a:srgbClr val="00B050"/>
                </a:solidFill>
              </a:rPr>
              <a:t> Rybářství </a:t>
            </a:r>
            <a:r>
              <a:rPr lang="cs-CZ" b="1" i="1" dirty="0" err="1">
                <a:solidFill>
                  <a:srgbClr val="00B050"/>
                </a:solidFill>
              </a:rPr>
              <a:t>Srlín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sro</a:t>
            </a:r>
            <a:r>
              <a:rPr lang="cs-CZ" b="1" i="1" dirty="0">
                <a:solidFill>
                  <a:srgbClr val="00B050"/>
                </a:solidFill>
              </a:rPr>
              <a:t>. Za provedení genetických analýz děkujeme Janu Mendelovi (ÚVO AV ČR Brno) a za pomoc při </a:t>
            </a:r>
            <a:r>
              <a:rPr lang="cs-CZ" b="1" i="1" dirty="0" err="1">
                <a:solidFill>
                  <a:srgbClr val="00B050"/>
                </a:solidFill>
              </a:rPr>
              <a:t>příprvě</a:t>
            </a:r>
            <a:r>
              <a:rPr lang="cs-CZ" b="1" i="1" dirty="0">
                <a:solidFill>
                  <a:srgbClr val="00B050"/>
                </a:solidFill>
              </a:rPr>
              <a:t> rybí líhně a při umělém výtěru kolegům Richardu Vachtovi a Martinu Musilovi, studentům FROV JU a všem dalším.   </a:t>
            </a:r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0" y="254443"/>
            <a:ext cx="625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192505" y="1387427"/>
            <a:ext cx="6884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Kontakty: </a:t>
            </a:r>
          </a:p>
          <a:p>
            <a:r>
              <a:rPr lang="cs-CZ" sz="2800" dirty="0"/>
              <a:t>prof. Ing. Jan KOUŘIL, Ph.D. </a:t>
            </a:r>
          </a:p>
          <a:p>
            <a:r>
              <a:rPr lang="cs-CZ" sz="2800" dirty="0"/>
              <a:t>kouril</a:t>
            </a:r>
            <a:r>
              <a:rPr lang="cs-CZ" sz="2800" dirty="0">
                <a:hlinkClick r:id="rId11"/>
              </a:rPr>
              <a:t>@frov.jcu.cz</a:t>
            </a:r>
            <a:r>
              <a:rPr lang="cs-CZ" sz="2800" dirty="0"/>
              <a:t>; tel. 602 390 633</a:t>
            </a:r>
          </a:p>
          <a:p>
            <a:r>
              <a:rPr lang="cs-CZ" sz="2800" dirty="0"/>
              <a:t>Mgr. Josef BOČEK</a:t>
            </a:r>
          </a:p>
          <a:p>
            <a:r>
              <a:rPr lang="cs-CZ" sz="2800" dirty="0">
                <a:hlinkClick r:id="rId12"/>
              </a:rPr>
              <a:t>josef.bocek@gmail.cz</a:t>
            </a:r>
            <a:r>
              <a:rPr lang="cs-CZ" sz="2800" dirty="0"/>
              <a:t>; tel. 721 228 237 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D4CE72-0CAB-079A-FDAE-4A39DB9104F3}"/>
              </a:ext>
            </a:extLst>
          </p:cNvPr>
          <p:cNvSpPr txBox="1"/>
          <p:nvPr/>
        </p:nvSpPr>
        <p:spPr>
          <a:xfrm>
            <a:off x="310101" y="1232452"/>
            <a:ext cx="1172022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Ověřením možnosti umělé reprodukce karase obecného s využitím anestezie, hormonální indukce ovulace,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umělého výtěru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a inkubace 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odlepkovaných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jiker v inkubačních lahvích se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před 30-35 roky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orientačně zabýval tehdejší VÚRH Vodňany a později po doplnění byly zásady obsaženy v metodice zaměřené na reprodukci ryb (Kouřil a kol.). 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V zahraničí byly před 10 roky publikovány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výsledky pokusů s umělou reprodukcí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v Polsku (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Kucharczyk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 kol.). Byla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prokázána možnost využití několika </a:t>
            </a:r>
          </a:p>
          <a:p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různých hormonálních přípravků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(kapří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hypofýza i kombinované preparáty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obsahující analogy 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GnRH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dopaminergní</a:t>
            </a:r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 inhibitory) k dosažení ovulace jikernaček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a získání životaschopného potomstva.</a:t>
            </a:r>
          </a:p>
          <a:p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57A978-C797-39E8-58AF-FEC6551E2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018" r="8966" b="19255"/>
          <a:stretch/>
        </p:blipFill>
        <p:spPr>
          <a:xfrm>
            <a:off x="5669280" y="3172964"/>
            <a:ext cx="6522720" cy="26426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49FF79-D5A9-21B9-17FA-7393CDD17151}"/>
              </a:ext>
            </a:extLst>
          </p:cNvPr>
          <p:cNvSpPr txBox="1"/>
          <p:nvPr/>
        </p:nvSpPr>
        <p:spPr>
          <a:xfrm>
            <a:off x="3649578" y="622358"/>
            <a:ext cx="5494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66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05704" y="-476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44734F-7AAD-3CCE-E752-4DB5DF1E2963}"/>
              </a:ext>
            </a:extLst>
          </p:cNvPr>
          <p:cNvSpPr txBox="1"/>
          <p:nvPr/>
        </p:nvSpPr>
        <p:spPr>
          <a:xfrm>
            <a:off x="105704" y="144982"/>
            <a:ext cx="599029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    METODIKA A MATERIÁL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 základě 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genetických analýz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provedených   dr. Mendelem a kol. v ÚVO AV ČR Brno bylo jednoznačně konstatováno, že v Rybářství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Srlín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s.r.o. u 70 zkoumaných ryb byl potvrzen výskyt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pouze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druhově čistých karasů obecných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V této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populaci byl nalezen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pestřejší vnitrodruhový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homozygotně - heterozygotní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design, tzn. výskyt obou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 nás existujících linií: 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- Severomořské (Labské)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-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Černomořské (Dyjské). </a:t>
            </a:r>
            <a:endParaRPr lang="cs-CZ" sz="1800" b="0" i="0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296512-4089-D677-76C7-59C0F14B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317" y="1909616"/>
            <a:ext cx="4939750" cy="26753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ECB9CC-9A41-0DED-D3AD-E453FE5D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7142"/>
            <a:ext cx="5884279" cy="356871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FED542-CB0C-06B9-3891-DF1102D54E53}"/>
              </a:ext>
            </a:extLst>
          </p:cNvPr>
          <p:cNvSpPr txBox="1"/>
          <p:nvPr/>
        </p:nvSpPr>
        <p:spPr>
          <a:xfrm>
            <a:off x="7299297" y="4801165"/>
            <a:ext cx="4718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Genetickou analýzou byla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potvrzena vhodnost chovaných generačních ryb a jejich rozmnožování pro potřeby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vysaz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ování a prodeje násadového materiálu. </a:t>
            </a:r>
          </a:p>
        </p:txBody>
      </p:sp>
      <p:pic>
        <p:nvPicPr>
          <p:cNvPr id="11" name="Obrázek 10" descr="Obsah obrázku ryba, Rybí produkty, plody moře, Tučné ryby&#10;&#10;Popis byl vytvořen automaticky">
            <a:extLst>
              <a:ext uri="{FF2B5EF4-FFF2-40B4-BE49-F238E27FC236}">
                <a16:creationId xmlns:a16="http://schemas.microsoft.com/office/drawing/2014/main" id="{7B2D2531-92EE-F031-BF0B-C4EDB9CFC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785" y="3185957"/>
            <a:ext cx="2995674" cy="22467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44DF52F-D11A-6985-4507-CBE63BDAFF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018" r="8966" b="19255"/>
          <a:stretch/>
        </p:blipFill>
        <p:spPr>
          <a:xfrm>
            <a:off x="3336029" y="5120641"/>
            <a:ext cx="3845900" cy="15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2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343D-4504-5347-5A33-532A8741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9" y="2902226"/>
            <a:ext cx="6337190" cy="1598212"/>
          </a:xfrm>
        </p:spPr>
        <p:txBody>
          <a:bodyPr>
            <a:normAutofit fontScale="90000"/>
          </a:bodyPr>
          <a:lstStyle/>
          <a:p>
            <a:r>
              <a:rPr lang="cs-CZ" dirty="0"/>
              <a:t>karas </a:t>
            </a:r>
            <a:br>
              <a:rPr lang="cs-CZ" dirty="0"/>
            </a:br>
            <a:r>
              <a:rPr lang="cs-CZ" dirty="0"/>
              <a:t>obecný </a:t>
            </a:r>
            <a:br>
              <a:rPr lang="cs-CZ" dirty="0"/>
            </a:br>
            <a:r>
              <a:rPr lang="cs-CZ" dirty="0"/>
              <a:t>(nahoře)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karas </a:t>
            </a:r>
            <a:br>
              <a:rPr lang="cs-CZ" dirty="0"/>
            </a:br>
            <a:r>
              <a:rPr lang="cs-CZ" dirty="0"/>
              <a:t>stříbřitý </a:t>
            </a:r>
            <a:br>
              <a:rPr lang="cs-CZ" dirty="0"/>
            </a:br>
            <a:r>
              <a:rPr lang="cs-CZ" dirty="0"/>
              <a:t>(dole)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E124B-566E-E5E6-B206-99DCD2DE5F7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353800" y="6131243"/>
            <a:ext cx="72224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BFDB34-DBCD-6C46-BCCD-BE8209F19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68" y="-1718"/>
            <a:ext cx="9841833" cy="68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3AF00F-6C62-BC05-F63C-DB84BA862E78}"/>
              </a:ext>
            </a:extLst>
          </p:cNvPr>
          <p:cNvSpPr txBox="1"/>
          <p:nvPr/>
        </p:nvSpPr>
        <p:spPr>
          <a:xfrm>
            <a:off x="54594" y="825972"/>
            <a:ext cx="1189677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 následnou umělou reprodukci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byl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vybrán dostatečný počet nejvhodnějších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 vhodných chovných párů poskytujících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co nejvariabilnější potomstvo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 základě genetických analýz se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předpokládalo použití 12 nejvhodnějších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předem vytipovaných párů ryb.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 nich bylo plánováno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uskutečnit párové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umělé výtěry s cílem </a:t>
            </a:r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využití tedy početně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velmi omezeného počtu generačních ryb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k současnému udržení vysoké genetické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diverzity potomstva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získaného pomocí umělého výtěru.     </a:t>
            </a:r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Pokus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bylo plánováno uskutečnit v r. 2023. B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ohužel s ohledem na přezrání poloviny vytipovaných jikernaček,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nemohl být realizován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plném rozsahu. </a:t>
            </a:r>
          </a:p>
          <a:p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Připravuje se jeho opakovaní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v r. 2024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vč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etně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vyhodnocení genetické diverzity odchovaného potomstva. 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7FFB6A-1E90-D133-0863-DE4B9C70F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936" y="946874"/>
            <a:ext cx="6258924" cy="23612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E792BD5-DA14-3C65-3841-166D20CC0DE1}"/>
              </a:ext>
            </a:extLst>
          </p:cNvPr>
          <p:cNvSpPr txBox="1"/>
          <p:nvPr/>
        </p:nvSpPr>
        <p:spPr>
          <a:xfrm>
            <a:off x="5406936" y="3429000"/>
            <a:ext cx="6785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Částečné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elektroferogramy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ze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sekvenačních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analýz patentovaného jaderného markeru ve 3 řádcích. </a:t>
            </a:r>
          </a:p>
          <a:p>
            <a:pPr marL="342900" indent="-342900">
              <a:buAutoNum type="arabicPeriod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homozygot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C. 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carassius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</a:p>
          <a:p>
            <a:pPr marL="342900" indent="-342900">
              <a:buAutoNum type="arabicPeriod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vnitrodruhový heterozygot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C. 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carassius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typu „A/B“, </a:t>
            </a:r>
          </a:p>
          <a:p>
            <a:pPr marL="342900" indent="-342900">
              <a:buAutoNum type="arabicPeriod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mezidruhový hybrid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C. 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carassius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x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C. 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gibelio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(Mendel a kol. 2023)</a:t>
            </a:r>
            <a:endParaRPr lang="cs-CZ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30804FC-AC23-E914-C71C-2F6EE123A9C5}"/>
              </a:ext>
            </a:extLst>
          </p:cNvPr>
          <p:cNvSpPr txBox="1"/>
          <p:nvPr/>
        </p:nvSpPr>
        <p:spPr>
          <a:xfrm>
            <a:off x="1459832" y="304800"/>
            <a:ext cx="7674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  <p:extLst>
      <p:ext uri="{BB962C8B-B14F-4D97-AF65-F5344CB8AC3E}">
        <p14:creationId xmlns:p14="http://schemas.microsoft.com/office/powerpoint/2010/main" val="323546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A808B9C-6FD3-2B97-6BCC-F3902172A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588" y="1114926"/>
            <a:ext cx="7766473" cy="302712"/>
          </a:xfrm>
        </p:spPr>
        <p:txBody>
          <a:bodyPr>
            <a:normAutofit fontScale="90000"/>
          </a:bodyPr>
          <a:lstStyle/>
          <a:p>
            <a:r>
              <a:rPr lang="cs-CZ" altLang="cs-CZ" sz="2400" b="1" dirty="0"/>
              <a:t>Anestezie jikernaček karase pomocí hřebíčkového oleje nebo přímo čisté účinné látky v něm obsažené  (eugenol)</a:t>
            </a:r>
          </a:p>
        </p:txBody>
      </p:sp>
      <p:pic>
        <p:nvPicPr>
          <p:cNvPr id="4099" name="Obrázek 3" descr="Obsah obrázku talíř, jídlo, bílá, dezert&#10;&#10;Popis byl vytvořen automaticky">
            <a:extLst>
              <a:ext uri="{FF2B5EF4-FFF2-40B4-BE49-F238E27FC236}">
                <a16:creationId xmlns:a16="http://schemas.microsoft.com/office/drawing/2014/main" id="{662E1AD5-5A25-5E53-E868-499E599F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462"/>
            <a:ext cx="7481404" cy="5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1A0833-664D-B9A6-3455-79F35A856F66}"/>
              </a:ext>
            </a:extLst>
          </p:cNvPr>
          <p:cNvSpPr txBox="1"/>
          <p:nvPr/>
        </p:nvSpPr>
        <p:spPr>
          <a:xfrm>
            <a:off x="7863839" y="1971923"/>
            <a:ext cx="41028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/>
              <a:t>Použita dávka 0,03 ml/litr.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Podmínkou je dobré rozmíchání  anestetika olejovité konzistence.</a:t>
            </a:r>
          </a:p>
          <a:p>
            <a:endParaRPr lang="cs-CZ" altLang="cs-CZ" sz="2400" b="1" dirty="0"/>
          </a:p>
          <a:p>
            <a:r>
              <a:rPr lang="cs-CZ" sz="2400" b="1" dirty="0"/>
              <a:t>Již dříve byly u karase k anestezii ověřeny i jiné přípravky (v obvyklých koncentracích), alternativně používané v akvakultuře (Kouřil, nepublikováno).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3CDFD51-197E-E6F6-ACE7-B95433D6E7BF}"/>
              </a:ext>
            </a:extLst>
          </p:cNvPr>
          <p:cNvSpPr txBox="1"/>
          <p:nvPr/>
        </p:nvSpPr>
        <p:spPr>
          <a:xfrm>
            <a:off x="3986462" y="361762"/>
            <a:ext cx="5157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9D1F05-3844-1A89-C276-9FAA05132487}"/>
              </a:ext>
            </a:extLst>
          </p:cNvPr>
          <p:cNvSpPr txBox="1"/>
          <p:nvPr/>
        </p:nvSpPr>
        <p:spPr>
          <a:xfrm>
            <a:off x="1224500" y="789309"/>
            <a:ext cx="992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   </a:t>
            </a:r>
          </a:p>
        </p:txBody>
      </p:sp>
      <p:pic>
        <p:nvPicPr>
          <p:cNvPr id="4" name="Obrázek 3" descr="Obsah obrázku osoba, muž, interiér, dávání&#10;&#10;Popis byl vytvořen automaticky">
            <a:extLst>
              <a:ext uri="{FF2B5EF4-FFF2-40B4-BE49-F238E27FC236}">
                <a16:creationId xmlns:a16="http://schemas.microsoft.com/office/drawing/2014/main" id="{D4344597-1B28-5192-308C-D766887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9574"/>
            <a:ext cx="7135981" cy="58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A99A53E-4F8A-314F-CF60-D7C778428D67}"/>
              </a:ext>
            </a:extLst>
          </p:cNvPr>
          <p:cNvSpPr txBox="1"/>
          <p:nvPr/>
        </p:nvSpPr>
        <p:spPr>
          <a:xfrm>
            <a:off x="7426518" y="959575"/>
            <a:ext cx="458790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Pokus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bylo plánováno uskutečnit     v r. 2023. </a:t>
            </a:r>
          </a:p>
          <a:p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ohužel s ohledem na                         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přezrání poloviny vytipovaných jikernaček, 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nemohl být realizován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plném rozsahu. </a:t>
            </a:r>
          </a:p>
          <a:p>
            <a:endParaRPr lang="cs-CZ" sz="24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Připravuje se jeho opakovaní</a:t>
            </a:r>
            <a:r>
              <a:rPr lang="cs-CZ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v r. 2024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včetně vyhodnocení genetické diverzity odchovaného potomstva. </a:t>
            </a:r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3049947-179C-ECA4-62B0-3665337FB71B}"/>
              </a:ext>
            </a:extLst>
          </p:cNvPr>
          <p:cNvSpPr txBox="1"/>
          <p:nvPr/>
        </p:nvSpPr>
        <p:spPr>
          <a:xfrm>
            <a:off x="3101738" y="393032"/>
            <a:ext cx="6042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  <p:extLst>
      <p:ext uri="{BB962C8B-B14F-4D97-AF65-F5344CB8AC3E}">
        <p14:creationId xmlns:p14="http://schemas.microsoft.com/office/powerpoint/2010/main" val="201522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3EDA5E99-A6F9-33EB-B49E-47281F6E9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 err="1"/>
              <a:t>Injikace</a:t>
            </a:r>
            <a:r>
              <a:rPr lang="cs-CZ" altLang="cs-CZ" sz="2000" b="1" dirty="0"/>
              <a:t> anestezované jikernačky karase přípravkem </a:t>
            </a:r>
            <a:r>
              <a:rPr lang="cs-CZ" altLang="cs-CZ" sz="2000" b="1" dirty="0" err="1"/>
              <a:t>Ovopel</a:t>
            </a:r>
            <a:endParaRPr lang="cs-CZ" altLang="cs-CZ" sz="2000" b="1" dirty="0"/>
          </a:p>
        </p:txBody>
      </p:sp>
      <p:pic>
        <p:nvPicPr>
          <p:cNvPr id="6147" name="Obrázek 3" descr="Obsah obrázku osoba, držení, ruka, interiér&#10;&#10;Popis byl vytvořen automaticky">
            <a:extLst>
              <a:ext uri="{FF2B5EF4-FFF2-40B4-BE49-F238E27FC236}">
                <a16:creationId xmlns:a16="http://schemas.microsoft.com/office/drawing/2014/main" id="{AF755139-951E-34F5-7D7E-E8F2F23C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341438"/>
            <a:ext cx="71278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06CCC28-2C3A-E331-43FC-19D6C35F5244}"/>
              </a:ext>
            </a:extLst>
          </p:cNvPr>
          <p:cNvSpPr txBox="1"/>
          <p:nvPr/>
        </p:nvSpPr>
        <p:spPr>
          <a:xfrm>
            <a:off x="3152274" y="296779"/>
            <a:ext cx="599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METODIKA A MATERIÁL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1403</Words>
  <Application>Microsoft Office PowerPoint</Application>
  <PresentationFormat>Širokoúhlá obrazovka</PresentationFormat>
  <Paragraphs>218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Clara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karas  obecný  (nahoře)    karas  stříbřitý  (dole)</vt:lpstr>
      <vt:lpstr>Prezentace aplikace PowerPoint</vt:lpstr>
      <vt:lpstr>Anestezie jikernaček karase pomocí hřebíčkového oleje nebo přímo čisté účinné látky v něm obsažené  (eugenol)</vt:lpstr>
      <vt:lpstr>Prezentace aplikace PowerPoint</vt:lpstr>
      <vt:lpstr>Injikace anestezované jikernačky karase přípravkem Ovopel</vt:lpstr>
      <vt:lpstr> METODY HORMONÁLNÍ INDUKCE OVULACE JIKERNAČEK</vt:lpstr>
      <vt:lpstr>Prezentace aplikace PowerPoint</vt:lpstr>
      <vt:lpstr>Umělý výtěr ovulující jikernačky karase </vt:lpstr>
      <vt:lpstr>Prezentace aplikace PowerPoint</vt:lpstr>
      <vt:lpstr>Odběr spermatu od anestezovaného mlíčáka</vt:lpstr>
      <vt:lpstr>Prezentace aplikace PowerPoint</vt:lpstr>
      <vt:lpstr>Prezentace aplikace PowerPoint</vt:lpstr>
      <vt:lpstr> Klasické Zugské inkubační láhve (nahoře)   Závěsný stojan s malými experimentálními inkubačními lahvemi (dole)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Kouřil Jan prof. Ing. Ph.D.</cp:lastModifiedBy>
  <cp:revision>48</cp:revision>
  <dcterms:created xsi:type="dcterms:W3CDTF">2024-03-08T08:59:42Z</dcterms:created>
  <dcterms:modified xsi:type="dcterms:W3CDTF">2024-03-21T19:24:36Z</dcterms:modified>
</cp:coreProperties>
</file>