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3" r:id="rId4"/>
    <p:sldId id="264" r:id="rId5"/>
    <p:sldId id="270" r:id="rId6"/>
    <p:sldId id="265" r:id="rId7"/>
    <p:sldId id="271" r:id="rId8"/>
    <p:sldId id="266" r:id="rId9"/>
    <p:sldId id="272" r:id="rId10"/>
    <p:sldId id="267" r:id="rId11"/>
    <p:sldId id="268" r:id="rId12"/>
    <p:sldId id="262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F985FF-0DFD-34A5-2336-64F423751C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E51460A-4E06-238B-4A4B-B9CD0F59BC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A116121-B56E-45F8-9E48-52D2EB9FA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4CD9A4A-A2F2-5F4B-0187-CB13467F4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36ED036-CC22-955B-6DE8-9AB7778DC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9353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66C971-876E-D4B2-A496-21A641953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1EDC53E-8013-0C55-4E79-C0E9E8EB45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7464B21-685D-72E0-A891-93C119794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5954980-4306-53AB-9093-9BD8D63A2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91634BB-1DE5-7F67-7170-D84861734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5310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77957AA-0E91-F847-842F-13BC9F4D55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1BFA1D4-D245-64D0-C0F0-E46AE7E33F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2206F57-3B2A-3CF7-8BEA-F6E65DD44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2AD7E71-12E3-BEAF-D6AC-27E4ADE57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5A630EE-2909-7BED-9BC6-18E0F5633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0113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B8D1CF-FED3-B21E-2F4F-FBEECC50C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C51400-DEE6-FB28-A1F6-5C7C74F59B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A5D4ED2-FE3E-5697-B316-77585CAA6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AC3320D-950F-57C1-A5DF-F98B647B4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E3911D1-2D87-BC9F-ED6B-4874F91EA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7967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BE930B-0C3F-B43F-18C6-93419D17D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C325018-39D3-265D-E282-8378E4D3D1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191987F-E855-86D5-7D51-BB5B2433B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AE132D2-382D-AD96-0373-536EE6983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788FB86-F2C0-60F4-003C-30D2AF94F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8038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2DD9DF-03CE-3037-FA92-B194D4AC8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F25360-D227-DB47-ACF9-26841AB2C0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A5DA46E-A70C-ACB7-0376-B51346E386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4C2601C-809C-F7E2-6F4C-ED08A5E18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7AC1EB2-DBCF-676D-39E3-DC08D7365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CE8BF89-E233-3BE1-358C-8CEF3805E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2748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00A0C0-70C6-C6B3-05EA-91C92EE5C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69FDFA9-AC66-516D-C8F4-FD3A6F27C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F167A7A-B1DF-CE83-6B88-13BC370F58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974F895-347E-38C1-321B-90DFFCC65C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F29A108-8307-62BD-9D0C-E8B74DFFF2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D9FF0CB-8036-DE78-3199-25CE032E1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FFBA75C-D255-2DC2-2C8C-21343C3AB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F60933B-8EBB-23EA-6984-0D37DF313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2052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BA7D5E-61FC-AB67-586A-2478F4C00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C480F65-8DD8-055E-EDBC-2F0F9735B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45E2F0C-1856-6707-7DF2-779CF03E4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ED10B31-BDD3-3AD9-7EFB-D07A16E2F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3973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721080D-E0A2-EA2B-EF3A-4CF3CBE7E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E9A386C-7CE1-2BE6-2073-8D944D6E3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A7DB3D4-6B0F-7A90-84E0-817AAF157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5735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03B4EF-EC5D-17A8-E581-166AB831E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0EB16D-18B3-6F71-8EEF-0AB0ED4E8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726F335-1D07-43FF-7D72-3F870D618F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75A3A45-3FB8-DA38-5EF5-AD98321A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CF95DF4-F5C2-80E9-636E-C61FD96C5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3E292E3-7F85-CB7D-6524-A6983F0BF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5024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5083DD-DF0A-34A8-6ABE-4C5CE1ECC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68B3E85-E49A-1ADD-A283-E2A7E08490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DBF9D0A-FA41-D1B9-8FD7-E95549E18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7A72418-CDAF-5F3A-640C-E5B5580DB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57D8F29-4998-8F65-DD34-F58BC6659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0284F24-2097-6698-33A8-156D23F96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6480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1B98679-03E6-5D46-CE13-EB8818E0E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3629C30-4EE6-C1E0-C935-65FBAB6BB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C0E6B6C-1012-BEA1-E7FB-C0D526833E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E4B213-A751-4BA0-8B57-FD4B78151DCA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8B23A00-7674-7D90-BA31-87E6BAA251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3D7F8BF-FB2F-6E0F-F861-2DDFC027B0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3197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9.png"/><Relationship Id="rId7" Type="http://schemas.openxmlformats.org/officeDocument/2006/relationships/image" Target="../media/image41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.jpeg"/><Relationship Id="rId10" Type="http://schemas.openxmlformats.org/officeDocument/2006/relationships/image" Target="../media/image44.jpg"/><Relationship Id="rId4" Type="http://schemas.openxmlformats.org/officeDocument/2006/relationships/image" Target="../media/image2.png"/><Relationship Id="rId9" Type="http://schemas.openxmlformats.org/officeDocument/2006/relationships/image" Target="../media/image4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7.emf"/><Relationship Id="rId7" Type="http://schemas.openxmlformats.org/officeDocument/2006/relationships/image" Target="../media/image3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10" Type="http://schemas.openxmlformats.org/officeDocument/2006/relationships/image" Target="../media/image53.jpeg"/><Relationship Id="rId4" Type="http://schemas.openxmlformats.org/officeDocument/2006/relationships/image" Target="../media/image48.jpe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5" Type="http://schemas.openxmlformats.org/officeDocument/2006/relationships/image" Target="../media/image5.jpg"/><Relationship Id="rId4" Type="http://schemas.openxmlformats.org/officeDocument/2006/relationships/image" Target="../media/image4.emf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jpe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tiff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jpe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3.jpeg"/><Relationship Id="rId7" Type="http://schemas.openxmlformats.org/officeDocument/2006/relationships/image" Target="../media/image3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D2DF04-5B44-573F-5E28-A36B9BDAB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87E76E1A-E3FE-2F12-D10A-09F1334E7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695"/>
            <a:ext cx="12192000" cy="2174810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42F771AB-39F8-E281-042A-284B8447A7E5}"/>
              </a:ext>
            </a:extLst>
          </p:cNvPr>
          <p:cNvSpPr/>
          <p:nvPr/>
        </p:nvSpPr>
        <p:spPr>
          <a:xfrm>
            <a:off x="53477" y="6454998"/>
            <a:ext cx="120770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 algn="just"/>
            <a:r>
              <a:rPr lang="cs-CZ" sz="1000" b="1" i="1" dirty="0"/>
              <a:t>Norské fondy přispívají ke snižování hospodářských a sociálních rozdílů v Evropském hospodářském prostoru ǀ Norské fondy posilují bilaterální vztahy mezi Norskem a Českou republikou.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B5C5AC2-0CE6-F3D5-1677-AD751F1DD80F}"/>
              </a:ext>
            </a:extLst>
          </p:cNvPr>
          <p:cNvSpPr txBox="1"/>
          <p:nvPr/>
        </p:nvSpPr>
        <p:spPr>
          <a:xfrm>
            <a:off x="176165" y="2906570"/>
            <a:ext cx="118368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rgbClr val="00B050"/>
                </a:solidFill>
              </a:rPr>
              <a:t>Dynamika zooplanktonu v extenzivně obhospodařovaných rybnících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5E05B47-FB7F-AA47-E553-081315112FFB}"/>
              </a:ext>
            </a:extLst>
          </p:cNvPr>
          <p:cNvSpPr txBox="1"/>
          <p:nvPr/>
        </p:nvSpPr>
        <p:spPr>
          <a:xfrm>
            <a:off x="176165" y="4991311"/>
            <a:ext cx="11836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Martin Musil</a:t>
            </a:r>
            <a:r>
              <a:rPr lang="cs-CZ" dirty="0"/>
              <a:t>, </a:t>
            </a:r>
            <a:r>
              <a:rPr lang="cs-CZ" dirty="0" err="1"/>
              <a:t>Enki</a:t>
            </a:r>
            <a:r>
              <a:rPr lang="cs-CZ" dirty="0"/>
              <a:t>, o.p.s.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CAC4E19-3113-B396-42BE-F7131F6B19B6}"/>
              </a:ext>
            </a:extLst>
          </p:cNvPr>
          <p:cNvSpPr txBox="1"/>
          <p:nvPr/>
        </p:nvSpPr>
        <p:spPr>
          <a:xfrm>
            <a:off x="176165" y="5951442"/>
            <a:ext cx="1183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Konference</a:t>
            </a:r>
            <a:r>
              <a:rPr lang="cs-CZ" b="1" dirty="0">
                <a:solidFill>
                  <a:schemeClr val="bg1">
                    <a:lumMod val="50000"/>
                  </a:schemeClr>
                </a:solidFill>
              </a:rPr>
              <a:t> RAGO – Vodňany 21. 3. 2024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4182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Skupina 24"/>
          <p:cNvGrpSpPr/>
          <p:nvPr/>
        </p:nvGrpSpPr>
        <p:grpSpPr>
          <a:xfrm>
            <a:off x="0" y="1197970"/>
            <a:ext cx="7766977" cy="3023878"/>
            <a:chOff x="0" y="1197970"/>
            <a:chExt cx="7766977" cy="3023878"/>
          </a:xfrm>
        </p:grpSpPr>
        <p:pic>
          <p:nvPicPr>
            <p:cNvPr id="3" name="Obrázek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197970"/>
              <a:ext cx="7766977" cy="3023878"/>
            </a:xfrm>
            <a:prstGeom prst="rect">
              <a:avLst/>
            </a:prstGeom>
          </p:spPr>
        </p:pic>
        <p:sp>
          <p:nvSpPr>
            <p:cNvPr id="24" name="Obdélník 23"/>
            <p:cNvSpPr/>
            <p:nvPr/>
          </p:nvSpPr>
          <p:spPr>
            <a:xfrm>
              <a:off x="3434541" y="1309206"/>
              <a:ext cx="914400" cy="3782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20" name="Obrázek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5192" y="3968873"/>
            <a:ext cx="2565323" cy="1531630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D908C70-AF73-8FBE-6B74-00D8DC3E59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001" y="75580"/>
            <a:ext cx="1063255" cy="80653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9865" y="1309206"/>
            <a:ext cx="4572135" cy="1550363"/>
          </a:xfrm>
          <a:prstGeom prst="rect">
            <a:avLst/>
          </a:prstGeom>
        </p:spPr>
      </p:pic>
      <p:sp>
        <p:nvSpPr>
          <p:cNvPr id="9" name="Vývojový diagram: spojnice 8"/>
          <p:cNvSpPr/>
          <p:nvPr/>
        </p:nvSpPr>
        <p:spPr>
          <a:xfrm>
            <a:off x="38285" y="5005809"/>
            <a:ext cx="1839129" cy="1704513"/>
          </a:xfrm>
          <a:prstGeom prst="flowChartConnector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Vývojový diagram: spojnice 9"/>
          <p:cNvSpPr/>
          <p:nvPr/>
        </p:nvSpPr>
        <p:spPr>
          <a:xfrm>
            <a:off x="1877414" y="5005806"/>
            <a:ext cx="1839129" cy="1704513"/>
          </a:xfrm>
          <a:prstGeom prst="flowChartConnector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Vývojový diagram: spojnice 10"/>
          <p:cNvSpPr/>
          <p:nvPr/>
        </p:nvSpPr>
        <p:spPr>
          <a:xfrm>
            <a:off x="4684294" y="5005807"/>
            <a:ext cx="1839129" cy="1704513"/>
          </a:xfrm>
          <a:prstGeom prst="flowChartConnector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Vývojový diagram: spojnice 11"/>
          <p:cNvSpPr/>
          <p:nvPr/>
        </p:nvSpPr>
        <p:spPr>
          <a:xfrm>
            <a:off x="6571609" y="5005806"/>
            <a:ext cx="1839129" cy="1704513"/>
          </a:xfrm>
          <a:prstGeom prst="flowChartConnector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3" name="Přímá spojnice 12"/>
          <p:cNvCxnSpPr>
            <a:endCxn id="9" idx="0"/>
          </p:cNvCxnSpPr>
          <p:nvPr/>
        </p:nvCxnSpPr>
        <p:spPr>
          <a:xfrm flipH="1">
            <a:off x="957850" y="4221848"/>
            <a:ext cx="438212" cy="78396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>
            <a:off x="2748409" y="4208210"/>
            <a:ext cx="14569" cy="7975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>
            <a:endCxn id="11" idx="1"/>
          </p:cNvCxnSpPr>
          <p:nvPr/>
        </p:nvCxnSpPr>
        <p:spPr>
          <a:xfrm>
            <a:off x="4006532" y="4221848"/>
            <a:ext cx="947096" cy="10335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>
            <a:endCxn id="12" idx="1"/>
          </p:cNvCxnSpPr>
          <p:nvPr/>
        </p:nvCxnSpPr>
        <p:spPr>
          <a:xfrm>
            <a:off x="5223395" y="4221848"/>
            <a:ext cx="1617548" cy="103357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Obrázek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19865" y="2642989"/>
            <a:ext cx="4332436" cy="1483257"/>
          </a:xfrm>
          <a:prstGeom prst="rect">
            <a:avLst/>
          </a:prstGeom>
        </p:spPr>
      </p:pic>
      <p:graphicFrame>
        <p:nvGraphicFramePr>
          <p:cNvPr id="22" name="Tabulka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5363852"/>
              </p:ext>
            </p:extLst>
          </p:nvPr>
        </p:nvGraphicFramePr>
        <p:xfrm>
          <a:off x="7073465" y="295474"/>
          <a:ext cx="1828800" cy="81915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27023941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79312268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02191020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kategorie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658632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1467432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nasazené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Š0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4297594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6003446"/>
                  </a:ext>
                </a:extLst>
              </a:tr>
            </a:tbl>
          </a:graphicData>
        </a:graphic>
      </p:graphicFrame>
      <p:graphicFrame>
        <p:nvGraphicFramePr>
          <p:cNvPr id="23" name="Tabulka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0378144"/>
              </p:ext>
            </p:extLst>
          </p:nvPr>
        </p:nvGraphicFramePr>
        <p:xfrm>
          <a:off x="2502131" y="230507"/>
          <a:ext cx="4225483" cy="1101090"/>
        </p:xfrm>
        <a:graphic>
          <a:graphicData uri="http://schemas.openxmlformats.org/drawingml/2006/table">
            <a:tbl>
              <a:tblPr/>
              <a:tblGrid>
                <a:gridCol w="1563658">
                  <a:extLst>
                    <a:ext uri="{9D8B030D-6E8A-4147-A177-3AD203B41FA5}">
                      <a16:colId xmlns:a16="http://schemas.microsoft.com/office/drawing/2014/main" val="1896071549"/>
                    </a:ext>
                  </a:extLst>
                </a:gridCol>
                <a:gridCol w="629397">
                  <a:extLst>
                    <a:ext uri="{9D8B030D-6E8A-4147-A177-3AD203B41FA5}">
                      <a16:colId xmlns:a16="http://schemas.microsoft.com/office/drawing/2014/main" val="3627211588"/>
                    </a:ext>
                  </a:extLst>
                </a:gridCol>
                <a:gridCol w="629397">
                  <a:extLst>
                    <a:ext uri="{9D8B030D-6E8A-4147-A177-3AD203B41FA5}">
                      <a16:colId xmlns:a16="http://schemas.microsoft.com/office/drawing/2014/main" val="1540289063"/>
                    </a:ext>
                  </a:extLst>
                </a:gridCol>
                <a:gridCol w="629397">
                  <a:extLst>
                    <a:ext uri="{9D8B030D-6E8A-4147-A177-3AD203B41FA5}">
                      <a16:colId xmlns:a16="http://schemas.microsoft.com/office/drawing/2014/main" val="8271103"/>
                    </a:ext>
                  </a:extLst>
                </a:gridCol>
                <a:gridCol w="773634">
                  <a:extLst>
                    <a:ext uri="{9D8B030D-6E8A-4147-A177-3AD203B41FA5}">
                      <a16:colId xmlns:a16="http://schemas.microsoft.com/office/drawing/2014/main" val="127761270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sezónní průměr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12737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Ledvinka (0,83 ha)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pozn.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8345345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TP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mg.l</a:t>
                      </a:r>
                      <a:r>
                        <a:rPr lang="cs-CZ" sz="11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0,094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0,056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6212603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biomasa ryb nasazených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kg.ha</a:t>
                      </a:r>
                      <a:r>
                        <a:rPr lang="cs-CZ" sz="11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přikrmování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1720613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biomasa plevel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kg.ha</a:t>
                      </a:r>
                      <a:r>
                        <a:rPr lang="cs-CZ" sz="11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91902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8480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D908C70-AF73-8FBE-6B74-00D8DC3E59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001" y="75580"/>
            <a:ext cx="1063255" cy="80653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87480" y="1251752"/>
            <a:ext cx="1106471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Souhrn: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Extenzivní hospodaření může umožnit efektivní využití primární produkce ve vyšších trofických úrovních v potravní síti.</a:t>
            </a:r>
          </a:p>
          <a:p>
            <a:r>
              <a:rPr lang="cs-CZ" dirty="0"/>
              <a:t>	Tzn. dostatek přirozené potravy pro zájmové druhy.</a:t>
            </a:r>
          </a:p>
          <a:p>
            <a:r>
              <a:rPr lang="cs-CZ" dirty="0"/>
              <a:t>	Zároveň udržení dostatečné průhlednosti pro organismy orientující se zrakem.</a:t>
            </a:r>
          </a:p>
          <a:p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Oligotrofní/</a:t>
            </a:r>
            <a:r>
              <a:rPr lang="cs-CZ" dirty="0" err="1"/>
              <a:t>mezotrofní</a:t>
            </a:r>
            <a:r>
              <a:rPr lang="cs-CZ" dirty="0"/>
              <a:t> a “horácké“ rybníky – limitace živinami, klimatem. I při nízkých obsádkám málo/žádné dafnie, přesto vysoká průhlednost. </a:t>
            </a:r>
          </a:p>
          <a:p>
            <a:r>
              <a:rPr lang="cs-CZ" dirty="0"/>
              <a:t>	Ale: </a:t>
            </a:r>
            <a:r>
              <a:rPr lang="cs-CZ" dirty="0" err="1"/>
              <a:t>planktonofágní</a:t>
            </a:r>
            <a:r>
              <a:rPr lang="cs-CZ" dirty="0"/>
              <a:t>, zvláště invazní druhy ryb – likvidace už tak omezené potravní nabídky.</a:t>
            </a:r>
          </a:p>
          <a:p>
            <a:r>
              <a:rPr lang="cs-CZ" dirty="0"/>
              <a:t>	Vodní mor.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Vysoce eutrofní až </a:t>
            </a:r>
            <a:r>
              <a:rPr lang="cs-CZ" dirty="0" err="1"/>
              <a:t>hypertrofní</a:t>
            </a:r>
            <a:r>
              <a:rPr lang="cs-CZ" dirty="0"/>
              <a:t> rybníky - mnohá úskalí extenzivního managementu</a:t>
            </a:r>
          </a:p>
          <a:p>
            <a:pPr lvl="1"/>
            <a:r>
              <a:rPr lang="cs-CZ" dirty="0"/>
              <a:t>	Vysoké koncentrace živin se musí realizovat: vysoké biomasy zooplanktonu a tím omezená 						fotosyntéza. Voda se nestíhá sytit koncentračním 						spádem z atmosféry  - totální kyslíkové deficity.</a:t>
            </a:r>
          </a:p>
          <a:p>
            <a:pPr lvl="1"/>
            <a:r>
              <a:rPr lang="cs-CZ" dirty="0"/>
              <a:t>						Nadměrný rozvoj submerzní vegetace.</a:t>
            </a:r>
          </a:p>
          <a:p>
            <a:pPr lvl="1"/>
            <a:r>
              <a:rPr lang="cs-CZ" dirty="0"/>
              <a:t>						Rozvoj druhů fytoplanktonu odolávajících </a:t>
            </a:r>
            <a:r>
              <a:rPr lang="cs-CZ" dirty="0" err="1"/>
              <a:t>filtrátorům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	V případě expanze </a:t>
            </a:r>
            <a:r>
              <a:rPr lang="cs-CZ" dirty="0" err="1"/>
              <a:t>planktonofágních</a:t>
            </a:r>
            <a:r>
              <a:rPr lang="cs-CZ" dirty="0"/>
              <a:t> ryb, zvláště invazních a jejich plůdku – likvidace 	zooplanktonu – skoková změna - extrémní nárůst biomas fytoplanktonu.</a:t>
            </a:r>
          </a:p>
          <a:p>
            <a:pPr lvl="1"/>
            <a:r>
              <a:rPr lang="cs-CZ" dirty="0"/>
              <a:t>	Při náhlém odumření biomasy (např. počasí) – totální kyslíkové deficity.</a:t>
            </a:r>
          </a:p>
        </p:txBody>
      </p:sp>
    </p:spTree>
    <p:extLst>
      <p:ext uri="{BB962C8B-B14F-4D97-AF65-F5344CB8AC3E}">
        <p14:creationId xmlns:p14="http://schemas.microsoft.com/office/powerpoint/2010/main" val="18368417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B69AE-D006-1448-C30F-E9CFAAD09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7B8FC4D8-C369-8F1F-96B1-168FC0B4C5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872" r="23156" b="6698"/>
          <a:stretch/>
        </p:blipFill>
        <p:spPr>
          <a:xfrm>
            <a:off x="989124" y="5849319"/>
            <a:ext cx="1577907" cy="838055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7A34E727-E15D-59C9-ECBA-14A72612E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1817" y="6365703"/>
            <a:ext cx="1487871" cy="381629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49CD8D15-1090-FAFE-446E-24CB6788F0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7" t="14687" r="11888" b="13838"/>
          <a:stretch/>
        </p:blipFill>
        <p:spPr bwMode="auto">
          <a:xfrm>
            <a:off x="5591843" y="5683908"/>
            <a:ext cx="1007820" cy="6817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3B2F6BAB-BECC-3E30-691F-A27C6F4D5B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698" y="5174393"/>
            <a:ext cx="2230601" cy="434461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AC0E5940-7D09-7D23-3830-23A9FFC25EF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142" t="26526" r="56376" b="15001"/>
          <a:stretch/>
        </p:blipFill>
        <p:spPr>
          <a:xfrm>
            <a:off x="416757" y="4216810"/>
            <a:ext cx="2873440" cy="1563205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D5BE80E4-9122-74F1-5EC3-BBE8678CB318}"/>
              </a:ext>
            </a:extLst>
          </p:cNvPr>
          <p:cNvSpPr txBox="1"/>
          <p:nvPr/>
        </p:nvSpPr>
        <p:spPr>
          <a:xfrm>
            <a:off x="638160" y="3853267"/>
            <a:ext cx="265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>
                <a:solidFill>
                  <a:srgbClr val="00B050"/>
                </a:solidFill>
              </a:rPr>
              <a:t>Děkujeme za podporu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CD3813E-5454-EF54-0746-96F14AB0BCF6}"/>
              </a:ext>
            </a:extLst>
          </p:cNvPr>
          <p:cNvSpPr txBox="1"/>
          <p:nvPr/>
        </p:nvSpPr>
        <p:spPr>
          <a:xfrm>
            <a:off x="4770539" y="3853267"/>
            <a:ext cx="265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i="1" dirty="0">
                <a:solidFill>
                  <a:srgbClr val="00B050"/>
                </a:solidFill>
              </a:rPr>
              <a:t>Partneři projektu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DC8C091-0497-D7D1-CDE2-351FD78B8F83}"/>
              </a:ext>
            </a:extLst>
          </p:cNvPr>
          <p:cNvSpPr txBox="1"/>
          <p:nvPr/>
        </p:nvSpPr>
        <p:spPr>
          <a:xfrm>
            <a:off x="8400967" y="3853267"/>
            <a:ext cx="3658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>
                <a:solidFill>
                  <a:srgbClr val="00B050"/>
                </a:solidFill>
              </a:rPr>
              <a:t>Děkujeme za propůjčení lokalit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D908C70-AF73-8FBE-6B74-00D8DC3E59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372" y="4228901"/>
            <a:ext cx="1063255" cy="80653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556202B-2D9A-9302-74C1-F8626AD7187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354" y="4216810"/>
            <a:ext cx="1573752" cy="81863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0E35F2D-9EB5-094E-7631-60C01B67AA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693" y="5076927"/>
            <a:ext cx="1331413" cy="62939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7231E08D-31D4-1F04-35F2-F67A10B805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832" y="5849319"/>
            <a:ext cx="2223136" cy="655958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E76A3884-E608-ED29-5D83-08C15F4125A5}"/>
              </a:ext>
            </a:extLst>
          </p:cNvPr>
          <p:cNvSpPr txBox="1"/>
          <p:nvPr/>
        </p:nvSpPr>
        <p:spPr>
          <a:xfrm>
            <a:off x="2474141" y="1388099"/>
            <a:ext cx="6837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i="1" dirty="0">
                <a:solidFill>
                  <a:srgbClr val="00B050"/>
                </a:solidFill>
              </a:rPr>
              <a:t>Děkuji za pozornost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9EFC6CF4-EE7F-E0E1-EEF6-D47378F2357C}"/>
              </a:ext>
            </a:extLst>
          </p:cNvPr>
          <p:cNvSpPr txBox="1"/>
          <p:nvPr/>
        </p:nvSpPr>
        <p:spPr>
          <a:xfrm>
            <a:off x="638160" y="3098959"/>
            <a:ext cx="11509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Kontakt: </a:t>
            </a:r>
            <a:r>
              <a:rPr lang="cs-CZ" sz="2000" dirty="0"/>
              <a:t>Ing. Martin Musil, Ph.D.; musil.78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@seznam.cz</a:t>
            </a:r>
            <a:r>
              <a:rPr lang="cs-CZ" sz="2000" dirty="0"/>
              <a:t>; tel. 773669014</a:t>
            </a:r>
          </a:p>
        </p:txBody>
      </p:sp>
    </p:spTree>
    <p:extLst>
      <p:ext uri="{BB962C8B-B14F-4D97-AF65-F5344CB8AC3E}">
        <p14:creationId xmlns:p14="http://schemas.microsoft.com/office/powerpoint/2010/main" val="4087082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D908C70-AF73-8FBE-6B74-00D8DC3E59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001" y="75580"/>
            <a:ext cx="1063255" cy="806539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258604" y="1546003"/>
            <a:ext cx="678339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Význam zooplanktonu v rybnících</a:t>
            </a:r>
          </a:p>
          <a:p>
            <a:endParaRPr lang="cs-CZ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Vektor látek a energie do vyšších trofických úrovních v potravní kaskádě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Klíčový transformační článek - velké filtrující druhy (</a:t>
            </a:r>
            <a:r>
              <a:rPr lang="cs-CZ" i="1" dirty="0" err="1"/>
              <a:t>Daphnia</a:t>
            </a:r>
            <a:r>
              <a:rPr lang="cs-CZ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Filtrující druhy – regulací fytoplanktonu udržují vysokou průhlednost vody (“</a:t>
            </a:r>
            <a:r>
              <a:rPr lang="cs-CZ" dirty="0" err="1"/>
              <a:t>clear</a:t>
            </a:r>
            <a:r>
              <a:rPr lang="cs-CZ" dirty="0"/>
              <a:t> </a:t>
            </a:r>
            <a:r>
              <a:rPr lang="cs-CZ" dirty="0" err="1"/>
              <a:t>water</a:t>
            </a:r>
            <a:r>
              <a:rPr lang="cs-CZ" dirty="0"/>
              <a:t> period“)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7928" y="4389214"/>
            <a:ext cx="2270656" cy="1773981"/>
          </a:xfrm>
          <a:prstGeom prst="rect">
            <a:avLst/>
          </a:prstGeom>
        </p:spPr>
      </p:pic>
      <p:sp>
        <p:nvSpPr>
          <p:cNvPr id="8" name="Ovál 7"/>
          <p:cNvSpPr/>
          <p:nvPr/>
        </p:nvSpPr>
        <p:spPr>
          <a:xfrm rot="1095379">
            <a:off x="258604" y="4399195"/>
            <a:ext cx="1773173" cy="1764000"/>
          </a:xfrm>
          <a:prstGeom prst="ellipse">
            <a:avLst/>
          </a:prstGeom>
          <a:blipFill>
            <a:blip r:embed="rId5"/>
            <a:srcRect/>
            <a:stretch>
              <a:fillRect t="-8679" b="-12069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4735" y="4399195"/>
            <a:ext cx="2280449" cy="1764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6897" y="1546003"/>
            <a:ext cx="3610731" cy="242797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9184" y="4399195"/>
            <a:ext cx="1878651" cy="180457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55696" y="4399195"/>
            <a:ext cx="2323863" cy="183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839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D908C70-AF73-8FBE-6B74-00D8DC3E59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001" y="75580"/>
            <a:ext cx="1063255" cy="806539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995564" y="984604"/>
            <a:ext cx="1092122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Jak vyjádřit strukturu zooplanktonu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Z hlediska filtrační aktivity – vyjádření množství filtrujících druhů (především </a:t>
            </a:r>
            <a:r>
              <a:rPr lang="cs-CZ" i="1" dirty="0" err="1"/>
              <a:t>Daphnia</a:t>
            </a:r>
            <a:r>
              <a:rPr lang="cs-CZ" dirty="0"/>
              <a:t>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Z hlediska potravní nabídky pro vyšší trofické úrovně – vyjádření množství velkých druhů (především </a:t>
            </a:r>
            <a:r>
              <a:rPr lang="cs-CZ" i="1" dirty="0" err="1"/>
              <a:t>Daphnia</a:t>
            </a:r>
            <a:r>
              <a:rPr lang="cs-CZ" dirty="0"/>
              <a:t>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Kvantita: Počítání + přepočet na objem (ind.l</a:t>
            </a:r>
            <a:r>
              <a:rPr lang="cs-CZ" baseline="30000" dirty="0"/>
              <a:t>-1</a:t>
            </a:r>
            <a:r>
              <a:rPr lang="cs-CZ" dirty="0"/>
              <a:t>; ind.m</a:t>
            </a:r>
            <a:r>
              <a:rPr lang="cs-CZ" baseline="30000" dirty="0"/>
              <a:t>-3</a:t>
            </a:r>
            <a:r>
              <a:rPr lang="cs-CZ" dirty="0"/>
              <a:t>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Biomasa: vážení. Objemová biomasa (Přikryl, Metodika VÚV, 2006). Počítání a měření a odhad z </a:t>
            </a:r>
            <a:r>
              <a:rPr lang="cs-CZ" dirty="0" err="1"/>
              <a:t>délkohmotnostních</a:t>
            </a:r>
            <a:r>
              <a:rPr lang="cs-CZ" dirty="0"/>
              <a:t> vztahů + přepočet na objem (mg.ml</a:t>
            </a:r>
            <a:r>
              <a:rPr lang="cs-CZ" baseline="30000" dirty="0"/>
              <a:t>-1</a:t>
            </a:r>
            <a:r>
              <a:rPr lang="cs-CZ" dirty="0"/>
              <a:t>, g.m</a:t>
            </a:r>
            <a:r>
              <a:rPr lang="cs-CZ" baseline="30000" dirty="0"/>
              <a:t>-3</a:t>
            </a:r>
            <a:r>
              <a:rPr lang="cs-CZ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Frekvence (%): počítáním podílu, odhad podílu.</a:t>
            </a:r>
          </a:p>
          <a:p>
            <a:endParaRPr lang="cs-CZ" dirty="0"/>
          </a:p>
          <a:p>
            <a:r>
              <a:rPr lang="cs-CZ" dirty="0"/>
              <a:t>Nezohledňují individuální velikost. Možnost třídění na sítech a vážení frakcí, třídění počítaných jedinců např. na &gt;&lt;1mm.</a:t>
            </a:r>
          </a:p>
          <a:p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Velikostní stupně (Tabulka biologické kontroly podle </a:t>
            </a:r>
            <a:r>
              <a:rPr lang="cs-CZ" dirty="0" err="1"/>
              <a:t>Faina</a:t>
            </a:r>
            <a:r>
              <a:rPr lang="cs-CZ" dirty="0"/>
              <a:t>, 1983 – upraveno)</a:t>
            </a:r>
            <a:r>
              <a:rPr lang="cs-CZ" altLang="cs-CZ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cs-CZ" alt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hrubý zooplankton odpovídá stupňům 1 až 4, střední zooplankton 5 až 7 a drobný (prožraný) 8 až 10</a:t>
            </a:r>
          </a:p>
          <a:p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DI                                                       </a:t>
            </a:r>
            <a:r>
              <a:rPr lang="cs-CZ" dirty="0" err="1"/>
              <a:t>DI</a:t>
            </a:r>
            <a:r>
              <a:rPr lang="cs-CZ" dirty="0"/>
              <a:t> (Potužák 2009) vychází z alometrických vztahů mezi velikostí, </a:t>
            </a:r>
          </a:p>
          <a:p>
            <a:r>
              <a:rPr lang="cs-CZ" dirty="0"/>
              <a:t>			       kvantitou, biomasou a filtrační aktivitou dafnií.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428" y="5273321"/>
            <a:ext cx="184785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7587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D908C70-AF73-8FBE-6B74-00D8DC3E59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001" y="75580"/>
            <a:ext cx="1063255" cy="806539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731520" y="1076365"/>
            <a:ext cx="43140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Dynamika zooplanktonu</a:t>
            </a:r>
          </a:p>
          <a:p>
            <a:r>
              <a:rPr lang="cs-CZ" dirty="0"/>
              <a:t>Obvyklý vzorec v produkčních rybnících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/>
          <a:srcRect t="7484" r="50942" b="47842"/>
          <a:stretch/>
        </p:blipFill>
        <p:spPr>
          <a:xfrm>
            <a:off x="2147928" y="3117272"/>
            <a:ext cx="2742591" cy="197843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998794" y="4720111"/>
            <a:ext cx="45576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Plynulá změna ve velikostní struktuře</a:t>
            </a:r>
          </a:p>
          <a:p>
            <a:r>
              <a:rPr lang="cs-CZ" dirty="0"/>
              <a:t>Biomasa zůstává stejná</a:t>
            </a:r>
          </a:p>
          <a:p>
            <a:endParaRPr lang="cs-CZ" dirty="0"/>
          </a:p>
          <a:p>
            <a:r>
              <a:rPr lang="cs-CZ" dirty="0"/>
              <a:t>Příklad: </a:t>
            </a:r>
            <a:r>
              <a:rPr lang="cs-CZ" dirty="0" err="1"/>
              <a:t>Humlena</a:t>
            </a:r>
            <a:r>
              <a:rPr lang="cs-CZ" dirty="0"/>
              <a:t> 5 (Chlum – </a:t>
            </a:r>
            <a:r>
              <a:rPr lang="cs-CZ" dirty="0" err="1"/>
              <a:t>Lutová</a:t>
            </a:r>
            <a:r>
              <a:rPr lang="cs-CZ" dirty="0"/>
              <a:t>) 2005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109" y="1808876"/>
            <a:ext cx="5931265" cy="469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31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D908C70-AF73-8FBE-6B74-00D8DC3E59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001" y="75580"/>
            <a:ext cx="1063255" cy="806539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2732670" y="117893"/>
            <a:ext cx="71994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Dynamika zooplanktonu v extenzivně obhospodařovaných rybnících </a:t>
            </a:r>
          </a:p>
          <a:p>
            <a:r>
              <a:rPr lang="cs-CZ" dirty="0"/>
              <a:t>různé scénáře a důsledky – vysoce eutrofní rybníky</a:t>
            </a:r>
          </a:p>
        </p:txBody>
      </p:sp>
      <p:pic>
        <p:nvPicPr>
          <p:cNvPr id="6" name="Obrázek 5" descr="C:\Users\Musil\Documents\Martin Záloha\Rod 2016\Záv. zpráva\Chl-aTP.ti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02" y="1348623"/>
            <a:ext cx="6120130" cy="476631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Vývojový diagram: spojnice 16"/>
          <p:cNvSpPr/>
          <p:nvPr/>
        </p:nvSpPr>
        <p:spPr>
          <a:xfrm>
            <a:off x="10428118" y="1206247"/>
            <a:ext cx="1428283" cy="1376350"/>
          </a:xfrm>
          <a:prstGeom prst="flowChartConnector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8074" y="1091692"/>
            <a:ext cx="3556451" cy="1773016"/>
          </a:xfrm>
          <a:prstGeom prst="rect">
            <a:avLst/>
          </a:prstGeom>
        </p:spPr>
      </p:pic>
      <p:sp>
        <p:nvSpPr>
          <p:cNvPr id="19" name="TextovéPole 18"/>
          <p:cNvSpPr txBox="1"/>
          <p:nvPr/>
        </p:nvSpPr>
        <p:spPr>
          <a:xfrm>
            <a:off x="6587432" y="2820009"/>
            <a:ext cx="5328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1200" b="1" dirty="0"/>
              <a:t>Rod 2015 2. sezóna bez kapra, čirá voda, velké dafnie, 30% plochy rybníka „zarostlo“ růžkatcem  </a:t>
            </a:r>
          </a:p>
        </p:txBody>
      </p:sp>
      <p:sp>
        <p:nvSpPr>
          <p:cNvPr id="20" name="Vývojový diagram: spojnice 19"/>
          <p:cNvSpPr/>
          <p:nvPr/>
        </p:nvSpPr>
        <p:spPr>
          <a:xfrm>
            <a:off x="10428118" y="3100479"/>
            <a:ext cx="1428283" cy="1376350"/>
          </a:xfrm>
          <a:prstGeom prst="flowChartConnector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1" name="Vývojový diagram: spojnice 20"/>
          <p:cNvSpPr/>
          <p:nvPr/>
        </p:nvSpPr>
        <p:spPr>
          <a:xfrm>
            <a:off x="8865914" y="3100479"/>
            <a:ext cx="1428283" cy="1376350"/>
          </a:xfrm>
          <a:prstGeom prst="flowChartConnector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6587432" y="4404846"/>
            <a:ext cx="5328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1200" b="1" dirty="0"/>
              <a:t>Rod 2016 3. sezóna bez kapra. Počátek – čirá voda, velké dafnie, </a:t>
            </a:r>
          </a:p>
          <a:p>
            <a:r>
              <a:rPr lang="cs-CZ" altLang="cs-CZ" sz="1200" b="1" dirty="0"/>
              <a:t>postupně téměř 100% vodní plochy „zarostlo“ růžkatcem. </a:t>
            </a:r>
            <a:r>
              <a:rPr lang="cs-CZ" sz="1200" b="1" dirty="0"/>
              <a:t>konec: sinice (</a:t>
            </a:r>
            <a:r>
              <a:rPr lang="cs-CZ" sz="1200" b="1" i="1" dirty="0" err="1"/>
              <a:t>Anabaena</a:t>
            </a:r>
            <a:r>
              <a:rPr lang="cs-CZ" sz="1200" b="1" dirty="0"/>
              <a:t>), růžkatec </a:t>
            </a:r>
            <a:r>
              <a:rPr lang="cs-CZ" sz="1200" b="1" i="1" dirty="0" err="1"/>
              <a:t>Pseudorasbora</a:t>
            </a:r>
            <a:r>
              <a:rPr lang="cs-CZ" sz="1200" b="1" i="1" dirty="0"/>
              <a:t> </a:t>
            </a:r>
            <a:r>
              <a:rPr lang="cs-CZ" sz="1200" b="1" i="1" dirty="0" err="1"/>
              <a:t>parva</a:t>
            </a:r>
            <a:r>
              <a:rPr lang="cs-CZ" sz="1200" b="1" dirty="0"/>
              <a:t>, žádný zooplankton</a:t>
            </a:r>
            <a:r>
              <a:rPr lang="cs-CZ" altLang="cs-CZ" sz="1200" b="1" dirty="0"/>
              <a:t>  </a:t>
            </a: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87432" y="4978228"/>
            <a:ext cx="3666201" cy="1776781"/>
          </a:xfrm>
          <a:prstGeom prst="rect">
            <a:avLst/>
          </a:prstGeom>
        </p:spPr>
      </p:pic>
      <p:sp>
        <p:nvSpPr>
          <p:cNvPr id="24" name="Vývojový diagram: spojnice 23"/>
          <p:cNvSpPr/>
          <p:nvPr/>
        </p:nvSpPr>
        <p:spPr>
          <a:xfrm>
            <a:off x="10379872" y="5051177"/>
            <a:ext cx="1476529" cy="1376350"/>
          </a:xfrm>
          <a:prstGeom prst="flowChartConnector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6587432" y="818206"/>
            <a:ext cx="5507586" cy="46166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altLang="cs-CZ" sz="1200" b="1" dirty="0"/>
              <a:t>ROD 2014 1. sezóna bez kapra – čirá voda, velké dafnie, vodní květ sinice </a:t>
            </a:r>
            <a:r>
              <a:rPr lang="cs-CZ" altLang="cs-CZ" sz="1200" b="1" i="1" dirty="0" err="1"/>
              <a:t>Aphanizomenon</a:t>
            </a:r>
            <a:r>
              <a:rPr lang="cs-CZ" altLang="cs-CZ" sz="1200" b="1" dirty="0"/>
              <a:t> </a:t>
            </a:r>
            <a:r>
              <a:rPr lang="cs-CZ" altLang="cs-CZ" sz="1200" b="1" i="1" dirty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23" name="Obrázek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14283" y="5401995"/>
            <a:ext cx="1251659" cy="47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780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D908C70-AF73-8FBE-6B74-00D8DC3E59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001" y="75580"/>
            <a:ext cx="1063255" cy="806539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2723793" y="254294"/>
            <a:ext cx="71994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Dynamika zooplanktonu v extenzivně obhospodařovaných rybnících </a:t>
            </a:r>
          </a:p>
          <a:p>
            <a:r>
              <a:rPr lang="cs-CZ" dirty="0"/>
              <a:t>různé scénáře a důsledky – </a:t>
            </a:r>
            <a:r>
              <a:rPr lang="cs-CZ" dirty="0" err="1"/>
              <a:t>Hypertrofní</a:t>
            </a:r>
            <a:r>
              <a:rPr lang="cs-CZ" dirty="0"/>
              <a:t> rybníky   Nesyt – 3 horka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480" y="926194"/>
            <a:ext cx="11652426" cy="2160793"/>
          </a:xfrm>
          <a:prstGeom prst="rect">
            <a:avLst/>
          </a:prstGeom>
        </p:spPr>
      </p:pic>
      <p:sp>
        <p:nvSpPr>
          <p:cNvPr id="13" name="Vývojový diagram: spojnice 12"/>
          <p:cNvSpPr/>
          <p:nvPr/>
        </p:nvSpPr>
        <p:spPr>
          <a:xfrm>
            <a:off x="6450127" y="5079825"/>
            <a:ext cx="1839129" cy="1704513"/>
          </a:xfrm>
          <a:prstGeom prst="flowChartConnector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ývojový diagram: spojnice 13"/>
          <p:cNvSpPr/>
          <p:nvPr/>
        </p:nvSpPr>
        <p:spPr>
          <a:xfrm>
            <a:off x="5182872" y="5111907"/>
            <a:ext cx="1839129" cy="1704513"/>
          </a:xfrm>
          <a:prstGeom prst="flowChartConnector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ývojový diagram: spojnice 14"/>
          <p:cNvSpPr/>
          <p:nvPr/>
        </p:nvSpPr>
        <p:spPr>
          <a:xfrm>
            <a:off x="3967606" y="5111908"/>
            <a:ext cx="1839129" cy="1704513"/>
          </a:xfrm>
          <a:prstGeom prst="flowChartConnector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Vývojový diagram: spojnice 15"/>
          <p:cNvSpPr/>
          <p:nvPr/>
        </p:nvSpPr>
        <p:spPr>
          <a:xfrm>
            <a:off x="10286001" y="5005809"/>
            <a:ext cx="1839129" cy="1704513"/>
          </a:xfrm>
          <a:prstGeom prst="flowChartConnector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Vývojový diagram: spojnice 16"/>
          <p:cNvSpPr/>
          <p:nvPr/>
        </p:nvSpPr>
        <p:spPr>
          <a:xfrm>
            <a:off x="8723044" y="5079825"/>
            <a:ext cx="1839129" cy="1704513"/>
          </a:xfrm>
          <a:prstGeom prst="flowChartConnector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Vývojový diagram: spojnice 17"/>
          <p:cNvSpPr/>
          <p:nvPr/>
        </p:nvSpPr>
        <p:spPr>
          <a:xfrm>
            <a:off x="1733673" y="5054823"/>
            <a:ext cx="1839129" cy="1704513"/>
          </a:xfrm>
          <a:prstGeom prst="flowChartConnector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Vývojový diagram: spojnice 18"/>
          <p:cNvSpPr/>
          <p:nvPr/>
        </p:nvSpPr>
        <p:spPr>
          <a:xfrm>
            <a:off x="38285" y="5005809"/>
            <a:ext cx="1839129" cy="1704513"/>
          </a:xfrm>
          <a:prstGeom prst="flowChartConnector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22" name="Skupina 21"/>
          <p:cNvGrpSpPr/>
          <p:nvPr/>
        </p:nvGrpSpPr>
        <p:grpSpPr>
          <a:xfrm>
            <a:off x="306480" y="2694091"/>
            <a:ext cx="11652426" cy="2146423"/>
            <a:chOff x="-2619675" y="1496665"/>
            <a:chExt cx="17558002" cy="3615241"/>
          </a:xfrm>
        </p:grpSpPr>
        <p:pic>
          <p:nvPicPr>
            <p:cNvPr id="20" name="Obrázek 1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2619675" y="1496665"/>
              <a:ext cx="17558002" cy="3615241"/>
            </a:xfrm>
            <a:prstGeom prst="rect">
              <a:avLst/>
            </a:prstGeom>
          </p:spPr>
        </p:pic>
        <p:sp>
          <p:nvSpPr>
            <p:cNvPr id="21" name="Obdélník 20"/>
            <p:cNvSpPr/>
            <p:nvPr/>
          </p:nvSpPr>
          <p:spPr>
            <a:xfrm>
              <a:off x="8830454" y="2255728"/>
              <a:ext cx="270933" cy="4286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Obdélník 22"/>
            <p:cNvSpPr/>
            <p:nvPr/>
          </p:nvSpPr>
          <p:spPr>
            <a:xfrm>
              <a:off x="3062797" y="2255728"/>
              <a:ext cx="316876" cy="4286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003391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D908C70-AF73-8FBE-6B74-00D8DC3E59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001" y="75580"/>
            <a:ext cx="1063255" cy="80653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337" y="545508"/>
            <a:ext cx="5877099" cy="588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289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D908C70-AF73-8FBE-6B74-00D8DC3E59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001" y="75580"/>
            <a:ext cx="1063255" cy="80653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8259" y="3644823"/>
            <a:ext cx="3888419" cy="146490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6115" y="2502925"/>
            <a:ext cx="4177695" cy="1333999"/>
          </a:xfrm>
          <a:prstGeom prst="rect">
            <a:avLst/>
          </a:prstGeom>
        </p:spPr>
      </p:pic>
      <p:sp>
        <p:nvSpPr>
          <p:cNvPr id="8" name="Vývojový diagram: spojnice 7"/>
          <p:cNvSpPr/>
          <p:nvPr/>
        </p:nvSpPr>
        <p:spPr>
          <a:xfrm>
            <a:off x="101907" y="5145906"/>
            <a:ext cx="1839129" cy="1704513"/>
          </a:xfrm>
          <a:prstGeom prst="flowChartConnector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ývojový diagram: spojnice 8"/>
          <p:cNvSpPr/>
          <p:nvPr/>
        </p:nvSpPr>
        <p:spPr>
          <a:xfrm>
            <a:off x="1941036" y="5145907"/>
            <a:ext cx="1839129" cy="1704513"/>
          </a:xfrm>
          <a:prstGeom prst="flowChartConnector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Vývojový diagram: spojnice 9"/>
          <p:cNvSpPr/>
          <p:nvPr/>
        </p:nvSpPr>
        <p:spPr>
          <a:xfrm>
            <a:off x="4060671" y="5145908"/>
            <a:ext cx="1839129" cy="1704513"/>
          </a:xfrm>
          <a:prstGeom prst="flowChartConnector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Vývojový diagram: spojnice 10"/>
          <p:cNvSpPr/>
          <p:nvPr/>
        </p:nvSpPr>
        <p:spPr>
          <a:xfrm>
            <a:off x="5899800" y="5145905"/>
            <a:ext cx="1839129" cy="1704513"/>
          </a:xfrm>
          <a:prstGeom prst="flowChartConnector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12" y="1654709"/>
            <a:ext cx="7953913" cy="2832217"/>
          </a:xfrm>
          <a:prstGeom prst="rect">
            <a:avLst/>
          </a:prstGeom>
        </p:spPr>
      </p:pic>
      <p:cxnSp>
        <p:nvCxnSpPr>
          <p:cNvPr id="14" name="Přímá spojnice 13"/>
          <p:cNvCxnSpPr/>
          <p:nvPr/>
        </p:nvCxnSpPr>
        <p:spPr>
          <a:xfrm>
            <a:off x="5455917" y="4486926"/>
            <a:ext cx="796863" cy="81674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>
            <a:off x="4077905" y="4486926"/>
            <a:ext cx="434852" cy="81674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/>
          <p:cNvCxnSpPr/>
          <p:nvPr/>
        </p:nvCxnSpPr>
        <p:spPr>
          <a:xfrm flipH="1">
            <a:off x="2728345" y="4486926"/>
            <a:ext cx="63700" cy="6589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/>
          <p:cNvCxnSpPr/>
          <p:nvPr/>
        </p:nvCxnSpPr>
        <p:spPr>
          <a:xfrm flipH="1">
            <a:off x="1144123" y="4486926"/>
            <a:ext cx="357990" cy="65897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4" name="Tabulka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3213067"/>
              </p:ext>
            </p:extLst>
          </p:nvPr>
        </p:nvGraphicFramePr>
        <p:xfrm>
          <a:off x="2359418" y="107960"/>
          <a:ext cx="3289300" cy="1110615"/>
        </p:xfrm>
        <a:graphic>
          <a:graphicData uri="http://schemas.openxmlformats.org/drawingml/2006/table">
            <a:tbl>
              <a:tblPr/>
              <a:tblGrid>
                <a:gridCol w="1460500">
                  <a:extLst>
                    <a:ext uri="{9D8B030D-6E8A-4147-A177-3AD203B41FA5}">
                      <a16:colId xmlns:a16="http://schemas.microsoft.com/office/drawing/2014/main" val="385324324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00443561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22797441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659178945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sezónní průměr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814829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Vizír (7 ha)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479034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TP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mg.l</a:t>
                      </a:r>
                      <a:r>
                        <a:rPr lang="cs-CZ" sz="11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0,064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0,038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8030051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biomasa ryb nasazených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kg.ha</a:t>
                      </a:r>
                      <a:r>
                        <a:rPr lang="cs-CZ" sz="11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5940880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biomasa plevel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kg.ha</a:t>
                      </a:r>
                      <a:r>
                        <a:rPr lang="cs-CZ" sz="11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010956"/>
                  </a:ext>
                </a:extLst>
              </a:tr>
            </a:tbl>
          </a:graphicData>
        </a:graphic>
      </p:graphicFrame>
      <p:graphicFrame>
        <p:nvGraphicFramePr>
          <p:cNvPr id="26" name="Tabulka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4455730"/>
              </p:ext>
            </p:extLst>
          </p:nvPr>
        </p:nvGraphicFramePr>
        <p:xfrm>
          <a:off x="5854348" y="163165"/>
          <a:ext cx="3933066" cy="1819275"/>
        </p:xfrm>
        <a:graphic>
          <a:graphicData uri="http://schemas.openxmlformats.org/drawingml/2006/table">
            <a:tbl>
              <a:tblPr/>
              <a:tblGrid>
                <a:gridCol w="642133">
                  <a:extLst>
                    <a:ext uri="{9D8B030D-6E8A-4147-A177-3AD203B41FA5}">
                      <a16:colId xmlns:a16="http://schemas.microsoft.com/office/drawing/2014/main" val="3027870901"/>
                    </a:ext>
                  </a:extLst>
                </a:gridCol>
                <a:gridCol w="1244133">
                  <a:extLst>
                    <a:ext uri="{9D8B030D-6E8A-4147-A177-3AD203B41FA5}">
                      <a16:colId xmlns:a16="http://schemas.microsoft.com/office/drawing/2014/main" val="3349098222"/>
                    </a:ext>
                  </a:extLst>
                </a:gridCol>
                <a:gridCol w="2046800">
                  <a:extLst>
                    <a:ext uri="{9D8B030D-6E8A-4147-A177-3AD203B41FA5}">
                      <a16:colId xmlns:a16="http://schemas.microsoft.com/office/drawing/2014/main" val="2743066829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kategorie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368491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6129724"/>
                  </a:ext>
                </a:extLst>
              </a:tr>
              <a:tr h="228600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nasazené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Š0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Š1,2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1328873"/>
                  </a:ext>
                </a:extLst>
              </a:tr>
              <a:tr h="21907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Š1,2,3,t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7992546"/>
                  </a:ext>
                </a:extLst>
              </a:tr>
              <a:tr h="21907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8842866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lín, sumec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Cagen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5468900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Lgen</a:t>
                      </a:r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Su2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2699628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jesen, bolen, </a:t>
                      </a:r>
                      <a:r>
                        <a:rPr lang="cs-CZ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podoustev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458529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plevel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sumeček</a:t>
                      </a:r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slunečnice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sumeček</a:t>
                      </a:r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slunečnice, okoun ježdík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5840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554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D908C70-AF73-8FBE-6B74-00D8DC3E59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001" y="75580"/>
            <a:ext cx="1063255" cy="80653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809" y="1009556"/>
            <a:ext cx="8221289" cy="546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52247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2202</TotalTime>
  <Words>752</Words>
  <Application>Microsoft Office PowerPoint</Application>
  <PresentationFormat>Širokoúhlá obrazovka</PresentationFormat>
  <Paragraphs>126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Times New Roman</vt:lpstr>
      <vt:lpstr>Wingdings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marek baxa</dc:creator>
  <cp:lastModifiedBy>Musil Martin Ing. Ph.D.</cp:lastModifiedBy>
  <cp:revision>61</cp:revision>
  <dcterms:created xsi:type="dcterms:W3CDTF">2024-03-08T08:59:42Z</dcterms:created>
  <dcterms:modified xsi:type="dcterms:W3CDTF">2024-03-21T08:37:40Z</dcterms:modified>
</cp:coreProperties>
</file>