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7" r:id="rId3"/>
    <p:sldId id="259" r:id="rId4"/>
    <p:sldId id="267" r:id="rId5"/>
    <p:sldId id="279" r:id="rId6"/>
    <p:sldId id="278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8" r:id="rId15"/>
    <p:sldId id="290" r:id="rId16"/>
    <p:sldId id="289" r:id="rId17"/>
    <p:sldId id="292" r:id="rId18"/>
    <p:sldId id="262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2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ov&#225;%20slo&#382;ka%20(2)\Nov&#225;%20slo&#382;ka\pruzkumy%202023\RAGO-2022X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ov&#225;%20slo&#382;ka%20(2)\Nov&#225;%20slo&#382;ka\pruzkumy%202023\RAGO-2022X2023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soun\Downloads\Enki_ohradky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soun\Downloads\Enki_ohradky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soun\Downloads\Enki_ohradky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esoun\Downloads\Enki_ohradky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ov&#225;%20slo&#382;ka%20(2)\Nov&#225;%20slo&#382;ka\pruzkumy%202023\RAGO-2022X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ov&#225;%20slo&#382;ka%20(2)\Nov&#225;%20slo&#382;ka\pruzkumy%202023\RAGO-2022X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ov&#225;%20slo&#382;ka%20(2)\Nov&#225;%20slo&#382;ka\pruzkumy%202023\RAGO-2022X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ov&#225;%20slo&#382;ka%20(2)\Nov&#225;%20slo&#382;ka\pruzkumy%202023\RAGO-2022X202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ov&#225;%20slo&#382;ka%20(2)\Nov&#225;%20slo&#382;ka\pruzkumy%202023\RAGO-2022X202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ov&#225;%20slo&#382;ka%20(2)\Nov&#225;%20slo&#382;ka\pruzkumy%202023\RAGO-2022X202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ov&#225;%20slo&#382;ka%20(2)\Nov&#225;%20slo&#382;ka\pruzkumy%202023\RAGO-2022X2023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ov&#225;%20slo&#382;ka%20(2)\Nov&#225;%20slo&#382;ka\pruzkumy%202023\RAGO-2022X2023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2022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'Velká Žabka'!$A$2:$A$19</c:f>
              <c:strCache>
                <c:ptCount val="18"/>
                <c:pt idx="0">
                  <c:v>Lestes barbarus</c:v>
                </c:pt>
                <c:pt idx="1">
                  <c:v>Lestes sponsa</c:v>
                </c:pt>
                <c:pt idx="2">
                  <c:v>Lestes virens</c:v>
                </c:pt>
                <c:pt idx="3">
                  <c:v>Chalcolestes viridis</c:v>
                </c:pt>
                <c:pt idx="4">
                  <c:v>Sympecma fusca</c:v>
                </c:pt>
                <c:pt idx="5">
                  <c:v>Coenagrion hastulatum</c:v>
                </c:pt>
                <c:pt idx="6">
                  <c:v>Coenagrion puella</c:v>
                </c:pt>
                <c:pt idx="7">
                  <c:v>Enallagma cyathigerum</c:v>
                </c:pt>
                <c:pt idx="8">
                  <c:v>Erythromma najas</c:v>
                </c:pt>
                <c:pt idx="9">
                  <c:v>Ischnura elegans</c:v>
                </c:pt>
                <c:pt idx="10">
                  <c:v>Cordulia aenea</c:v>
                </c:pt>
                <c:pt idx="11">
                  <c:v>Somatochlora metallica</c:v>
                </c:pt>
                <c:pt idx="12">
                  <c:v>Aeshna affinis</c:v>
                </c:pt>
                <c:pt idx="13">
                  <c:v>Aeshna grandis</c:v>
                </c:pt>
                <c:pt idx="14">
                  <c:v>Libellula quadrimaculata</c:v>
                </c:pt>
                <c:pt idx="15">
                  <c:v>Orthetrum cancellatum</c:v>
                </c:pt>
                <c:pt idx="16">
                  <c:v>Sympetrum sanguineum</c:v>
                </c:pt>
                <c:pt idx="17">
                  <c:v>Sympetrum vulgatum</c:v>
                </c:pt>
              </c:strCache>
            </c:strRef>
          </c:cat>
          <c:val>
            <c:numRef>
              <c:f>'Velká Žabka'!$D$2:$D$19</c:f>
              <c:numCache>
                <c:formatCode>General</c:formatCode>
                <c:ptCount val="18"/>
                <c:pt idx="0">
                  <c:v>0</c:v>
                </c:pt>
                <c:pt idx="1">
                  <c:v>4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1</c:v>
                </c:pt>
                <c:pt idx="6">
                  <c:v>4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2</c:v>
                </c:pt>
                <c:pt idx="1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72-458B-8111-40A6B481C217}"/>
            </c:ext>
          </c:extLst>
        </c:ser>
        <c:ser>
          <c:idx val="1"/>
          <c:order val="1"/>
          <c:tx>
            <c:v>2023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'Velká Žabka'!$A$2:$A$19</c:f>
              <c:strCache>
                <c:ptCount val="18"/>
                <c:pt idx="0">
                  <c:v>Lestes barbarus</c:v>
                </c:pt>
                <c:pt idx="1">
                  <c:v>Lestes sponsa</c:v>
                </c:pt>
                <c:pt idx="2">
                  <c:v>Lestes virens</c:v>
                </c:pt>
                <c:pt idx="3">
                  <c:v>Chalcolestes viridis</c:v>
                </c:pt>
                <c:pt idx="4">
                  <c:v>Sympecma fusca</c:v>
                </c:pt>
                <c:pt idx="5">
                  <c:v>Coenagrion hastulatum</c:v>
                </c:pt>
                <c:pt idx="6">
                  <c:v>Coenagrion puella</c:v>
                </c:pt>
                <c:pt idx="7">
                  <c:v>Enallagma cyathigerum</c:v>
                </c:pt>
                <c:pt idx="8">
                  <c:v>Erythromma najas</c:v>
                </c:pt>
                <c:pt idx="9">
                  <c:v>Ischnura elegans</c:v>
                </c:pt>
                <c:pt idx="10">
                  <c:v>Cordulia aenea</c:v>
                </c:pt>
                <c:pt idx="11">
                  <c:v>Somatochlora metallica</c:v>
                </c:pt>
                <c:pt idx="12">
                  <c:v>Aeshna affinis</c:v>
                </c:pt>
                <c:pt idx="13">
                  <c:v>Aeshna grandis</c:v>
                </c:pt>
                <c:pt idx="14">
                  <c:v>Libellula quadrimaculata</c:v>
                </c:pt>
                <c:pt idx="15">
                  <c:v>Orthetrum cancellatum</c:v>
                </c:pt>
                <c:pt idx="16">
                  <c:v>Sympetrum sanguineum</c:v>
                </c:pt>
                <c:pt idx="17">
                  <c:v>Sympetrum vulgatum</c:v>
                </c:pt>
              </c:strCache>
            </c:strRef>
          </c:cat>
          <c:val>
            <c:numRef>
              <c:f>'Velká Žabka'!$E$2:$E$19</c:f>
              <c:numCache>
                <c:formatCode>General</c:formatCode>
                <c:ptCount val="18"/>
                <c:pt idx="0">
                  <c:v>2</c:v>
                </c:pt>
                <c:pt idx="1">
                  <c:v>7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0</c:v>
                </c:pt>
                <c:pt idx="6">
                  <c:v>4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1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2</c:v>
                </c:pt>
                <c:pt idx="15">
                  <c:v>1</c:v>
                </c:pt>
                <c:pt idx="16">
                  <c:v>4</c:v>
                </c:pt>
                <c:pt idx="1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72-458B-8111-40A6B481C2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0385976"/>
        <c:axId val="410382736"/>
      </c:barChart>
      <c:catAx>
        <c:axId val="410385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0382736"/>
        <c:crosses val="autoZero"/>
        <c:auto val="1"/>
        <c:lblAlgn val="ctr"/>
        <c:lblOffset val="100"/>
        <c:noMultiLvlLbl val="0"/>
      </c:catAx>
      <c:valAx>
        <c:axId val="410382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0385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2022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Vizír!$A$2:$A$21</c:f>
              <c:strCache>
                <c:ptCount val="20"/>
                <c:pt idx="0">
                  <c:v>Lestes sponsa</c:v>
                </c:pt>
                <c:pt idx="1">
                  <c:v>Sympecma fusca</c:v>
                </c:pt>
                <c:pt idx="2">
                  <c:v>Coenagrion puella</c:v>
                </c:pt>
                <c:pt idx="3">
                  <c:v>Enallagma cyathigerum</c:v>
                </c:pt>
                <c:pt idx="4">
                  <c:v>Erythromma najas</c:v>
                </c:pt>
                <c:pt idx="5">
                  <c:v>Ischnura elegans</c:v>
                </c:pt>
                <c:pt idx="6">
                  <c:v>Aeshna affinis</c:v>
                </c:pt>
                <c:pt idx="7">
                  <c:v>Aeshna grandis</c:v>
                </c:pt>
                <c:pt idx="8">
                  <c:v>Aeshna mixta</c:v>
                </c:pt>
                <c:pt idx="9">
                  <c:v>Anax imperator</c:v>
                </c:pt>
                <c:pt idx="10">
                  <c:v>Anax parthenope</c:v>
                </c:pt>
                <c:pt idx="11">
                  <c:v>Cordulia aenea</c:v>
                </c:pt>
                <c:pt idx="12">
                  <c:v>Somatochlora metallica</c:v>
                </c:pt>
                <c:pt idx="13">
                  <c:v>Crocothemis erythraea</c:v>
                </c:pt>
                <c:pt idx="14">
                  <c:v>Libellula quadrimaculata</c:v>
                </c:pt>
                <c:pt idx="15">
                  <c:v>Orthetrum albistylum</c:v>
                </c:pt>
                <c:pt idx="16">
                  <c:v>Orthetrum cancellatum</c:v>
                </c:pt>
                <c:pt idx="17">
                  <c:v>Sympetrum danae</c:v>
                </c:pt>
                <c:pt idx="18">
                  <c:v>Sympetrum sanguineum</c:v>
                </c:pt>
                <c:pt idx="19">
                  <c:v>Sympetrum vulgatum</c:v>
                </c:pt>
              </c:strCache>
            </c:strRef>
          </c:cat>
          <c:val>
            <c:numRef>
              <c:f>Vizír!$D$2:$D$21</c:f>
              <c:numCache>
                <c:formatCode>General</c:formatCode>
                <c:ptCount val="20"/>
                <c:pt idx="0">
                  <c:v>4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2</c:v>
                </c:pt>
                <c:pt idx="15">
                  <c:v>0</c:v>
                </c:pt>
                <c:pt idx="16">
                  <c:v>4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53-44FA-9AE2-DC4D15B8057B}"/>
            </c:ext>
          </c:extLst>
        </c:ser>
        <c:ser>
          <c:idx val="1"/>
          <c:order val="1"/>
          <c:tx>
            <c:v>2023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Vizír!$A$2:$A$21</c:f>
              <c:strCache>
                <c:ptCount val="20"/>
                <c:pt idx="0">
                  <c:v>Lestes sponsa</c:v>
                </c:pt>
                <c:pt idx="1">
                  <c:v>Sympecma fusca</c:v>
                </c:pt>
                <c:pt idx="2">
                  <c:v>Coenagrion puella</c:v>
                </c:pt>
                <c:pt idx="3">
                  <c:v>Enallagma cyathigerum</c:v>
                </c:pt>
                <c:pt idx="4">
                  <c:v>Erythromma najas</c:v>
                </c:pt>
                <c:pt idx="5">
                  <c:v>Ischnura elegans</c:v>
                </c:pt>
                <c:pt idx="6">
                  <c:v>Aeshna affinis</c:v>
                </c:pt>
                <c:pt idx="7">
                  <c:v>Aeshna grandis</c:v>
                </c:pt>
                <c:pt idx="8">
                  <c:v>Aeshna mixta</c:v>
                </c:pt>
                <c:pt idx="9">
                  <c:v>Anax imperator</c:v>
                </c:pt>
                <c:pt idx="10">
                  <c:v>Anax parthenope</c:v>
                </c:pt>
                <c:pt idx="11">
                  <c:v>Cordulia aenea</c:v>
                </c:pt>
                <c:pt idx="12">
                  <c:v>Somatochlora metallica</c:v>
                </c:pt>
                <c:pt idx="13">
                  <c:v>Crocothemis erythraea</c:v>
                </c:pt>
                <c:pt idx="14">
                  <c:v>Libellula quadrimaculata</c:v>
                </c:pt>
                <c:pt idx="15">
                  <c:v>Orthetrum albistylum</c:v>
                </c:pt>
                <c:pt idx="16">
                  <c:v>Orthetrum cancellatum</c:v>
                </c:pt>
                <c:pt idx="17">
                  <c:v>Sympetrum danae</c:v>
                </c:pt>
                <c:pt idx="18">
                  <c:v>Sympetrum sanguineum</c:v>
                </c:pt>
                <c:pt idx="19">
                  <c:v>Sympetrum vulgatum</c:v>
                </c:pt>
              </c:strCache>
            </c:strRef>
          </c:cat>
          <c:val>
            <c:numRef>
              <c:f>Vizír!$E$2:$E$21</c:f>
              <c:numCache>
                <c:formatCode>General</c:formatCode>
                <c:ptCount val="20"/>
                <c:pt idx="0">
                  <c:v>4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2</c:v>
                </c:pt>
                <c:pt idx="17">
                  <c:v>3</c:v>
                </c:pt>
                <c:pt idx="18">
                  <c:v>4</c:v>
                </c:pt>
                <c:pt idx="19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53-44FA-9AE2-DC4D15B80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8136896"/>
        <c:axId val="518136176"/>
      </c:barChart>
      <c:catAx>
        <c:axId val="51813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8136176"/>
        <c:crosses val="autoZero"/>
        <c:auto val="1"/>
        <c:lblAlgn val="ctr"/>
        <c:lblOffset val="100"/>
        <c:noMultiLvlLbl val="0"/>
      </c:catAx>
      <c:valAx>
        <c:axId val="518136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18136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Výtažník-Coleoptera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8.4525371828521434E-2"/>
          <c:y val="0.19721055701370663"/>
          <c:w val="0.90158573928258967"/>
          <c:h val="0.7773611111111110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List3!$P$11:$Q$11</c:f>
              <c:numCache>
                <c:formatCode>General</c:formatCode>
                <c:ptCount val="2"/>
                <c:pt idx="0">
                  <c:v>25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CE-4D97-B09E-F61A3D09A6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9552192"/>
        <c:axId val="883414560"/>
      </c:barChart>
      <c:catAx>
        <c:axId val="1695521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83414560"/>
        <c:crosses val="autoZero"/>
        <c:auto val="1"/>
        <c:lblAlgn val="ctr"/>
        <c:lblOffset val="100"/>
        <c:noMultiLvlLbl val="0"/>
      </c:catAx>
      <c:valAx>
        <c:axId val="883414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69552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Vizír - Coleoptera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9.0180503541617704E-2"/>
          <c:y val="0.24904593975859027"/>
          <c:w val="0.83555534926625785"/>
          <c:h val="0.6770930373957777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List3!$P$13:$Q$13</c:f>
              <c:numCache>
                <c:formatCode>General</c:formatCode>
                <c:ptCount val="2"/>
                <c:pt idx="0">
                  <c:v>11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00-4142-BD9E-A9AF41C6DA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9863776"/>
        <c:axId val="883402656"/>
      </c:barChart>
      <c:catAx>
        <c:axId val="8798637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83402656"/>
        <c:crosses val="autoZero"/>
        <c:auto val="1"/>
        <c:lblAlgn val="ctr"/>
        <c:lblOffset val="100"/>
        <c:noMultiLvlLbl val="0"/>
      </c:catAx>
      <c:valAx>
        <c:axId val="883402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7986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400" b="0" dirty="0"/>
              <a:t>V</a:t>
            </a:r>
            <a:r>
              <a:rPr lang="cs-CZ" sz="1400" b="0" cap="none" baseline="0" dirty="0"/>
              <a:t>ýtažník</a:t>
            </a:r>
            <a:r>
              <a:rPr lang="cs-CZ" sz="1400" b="0" dirty="0"/>
              <a:t> - </a:t>
            </a:r>
            <a:r>
              <a:rPr lang="cs-CZ" sz="1400" b="0" cap="none" baseline="0" dirty="0" err="1"/>
              <a:t>Heteroptera</a:t>
            </a:r>
            <a:endParaRPr lang="cs-CZ" sz="1400" b="0" cap="none" baseline="0" dirty="0"/>
          </a:p>
        </c:rich>
      </c:tx>
      <c:layout>
        <c:manualLayout>
          <c:xMode val="edge"/>
          <c:yMode val="edge"/>
          <c:x val="0.1152303997655124"/>
          <c:y val="5.37171075240960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List3!$P$15:$Q$15</c:f>
              <c:numCache>
                <c:formatCode>General</c:formatCode>
                <c:ptCount val="2"/>
                <c:pt idx="0">
                  <c:v>6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17-40FC-B9ED-B9EEFC3A7A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86274624"/>
        <c:axId val="84803664"/>
      </c:barChart>
      <c:catAx>
        <c:axId val="8627462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4803664"/>
        <c:crosses val="autoZero"/>
        <c:auto val="1"/>
        <c:lblAlgn val="ctr"/>
        <c:lblOffset val="100"/>
        <c:noMultiLvlLbl val="0"/>
      </c:catAx>
      <c:valAx>
        <c:axId val="848036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6274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Vizír</a:t>
            </a:r>
            <a:r>
              <a:rPr lang="cs-CZ"/>
              <a:t> - Heteroptera</a:t>
            </a: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List3!$P$17:$Q$17</c:f>
              <c:numCache>
                <c:formatCode>General</c:formatCode>
                <c:ptCount val="2"/>
                <c:pt idx="0">
                  <c:v>7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DE-419A-8B06-849B221E9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7320544"/>
        <c:axId val="883427456"/>
      </c:barChart>
      <c:catAx>
        <c:axId val="8873205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83427456"/>
        <c:crosses val="autoZero"/>
        <c:auto val="1"/>
        <c:lblAlgn val="ctr"/>
        <c:lblOffset val="100"/>
        <c:noMultiLvlLbl val="0"/>
      </c:catAx>
      <c:valAx>
        <c:axId val="883427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887320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7547313033267E-2"/>
          <c:y val="3.3615418913810501E-2"/>
          <c:w val="0.90169011209716177"/>
          <c:h val="0.62571192139430121"/>
        </c:manualLayout>
      </c:layout>
      <c:barChart>
        <c:barDir val="col"/>
        <c:grouping val="clustered"/>
        <c:varyColors val="0"/>
        <c:ser>
          <c:idx val="0"/>
          <c:order val="0"/>
          <c:tx>
            <c:v>2022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'Malá Žabka'!$A$2:$A$24</c:f>
              <c:strCache>
                <c:ptCount val="23"/>
                <c:pt idx="0">
                  <c:v>Lestes dryas</c:v>
                </c:pt>
                <c:pt idx="1">
                  <c:v>Lestes sponsa</c:v>
                </c:pt>
                <c:pt idx="2">
                  <c:v>Lestes virens</c:v>
                </c:pt>
                <c:pt idx="3">
                  <c:v>Chalcolestes viridis</c:v>
                </c:pt>
                <c:pt idx="4">
                  <c:v>Sympecma fusca</c:v>
                </c:pt>
                <c:pt idx="5">
                  <c:v>Coenagrion puella</c:v>
                </c:pt>
                <c:pt idx="6">
                  <c:v>Coenagrion hastulatum</c:v>
                </c:pt>
                <c:pt idx="7">
                  <c:v>Coenagrion lunulatum</c:v>
                </c:pt>
                <c:pt idx="8">
                  <c:v>Enallagma cyathigerum</c:v>
                </c:pt>
                <c:pt idx="9">
                  <c:v>Erythromma najas</c:v>
                </c:pt>
                <c:pt idx="10">
                  <c:v>Erythromma viridulum</c:v>
                </c:pt>
                <c:pt idx="11">
                  <c:v>Ischnura elegans</c:v>
                </c:pt>
                <c:pt idx="12">
                  <c:v>Aeshna affinis</c:v>
                </c:pt>
                <c:pt idx="13">
                  <c:v>Aeshna cyanea</c:v>
                </c:pt>
                <c:pt idx="14">
                  <c:v>Aeshna grandis</c:v>
                </c:pt>
                <c:pt idx="15">
                  <c:v>Aeshna mixta</c:v>
                </c:pt>
                <c:pt idx="16">
                  <c:v>Anaciaeschna isosceles</c:v>
                </c:pt>
                <c:pt idx="17">
                  <c:v>Cordulia aenea</c:v>
                </c:pt>
                <c:pt idx="18">
                  <c:v>Somatochlora metallica</c:v>
                </c:pt>
                <c:pt idx="19">
                  <c:v>Libellula quadrimaculata</c:v>
                </c:pt>
                <c:pt idx="20">
                  <c:v>Sympetrum flaveolum</c:v>
                </c:pt>
                <c:pt idx="21">
                  <c:v>Sympetrum sanguineum</c:v>
                </c:pt>
                <c:pt idx="22">
                  <c:v>Sympetrum vulgatum</c:v>
                </c:pt>
              </c:strCache>
            </c:strRef>
          </c:cat>
          <c:val>
            <c:numRef>
              <c:f>'Malá Žabka'!$E$2:$E$24</c:f>
              <c:numCache>
                <c:formatCode>General</c:formatCode>
                <c:ptCount val="23"/>
                <c:pt idx="0">
                  <c:v>4</c:v>
                </c:pt>
                <c:pt idx="1">
                  <c:v>4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  <c:pt idx="5">
                  <c:v>6</c:v>
                </c:pt>
                <c:pt idx="6">
                  <c:v>1</c:v>
                </c:pt>
                <c:pt idx="7">
                  <c:v>0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2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0</c:v>
                </c:pt>
                <c:pt idx="21">
                  <c:v>2</c:v>
                </c:pt>
                <c:pt idx="2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F4-4033-A3AD-F0EBA9B81C55}"/>
            </c:ext>
          </c:extLst>
        </c:ser>
        <c:ser>
          <c:idx val="1"/>
          <c:order val="1"/>
          <c:tx>
            <c:v>2023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'Malá Žabka'!$A$2:$A$24</c:f>
              <c:strCache>
                <c:ptCount val="23"/>
                <c:pt idx="0">
                  <c:v>Lestes dryas</c:v>
                </c:pt>
                <c:pt idx="1">
                  <c:v>Lestes sponsa</c:v>
                </c:pt>
                <c:pt idx="2">
                  <c:v>Lestes virens</c:v>
                </c:pt>
                <c:pt idx="3">
                  <c:v>Chalcolestes viridis</c:v>
                </c:pt>
                <c:pt idx="4">
                  <c:v>Sympecma fusca</c:v>
                </c:pt>
                <c:pt idx="5">
                  <c:v>Coenagrion puella</c:v>
                </c:pt>
                <c:pt idx="6">
                  <c:v>Coenagrion hastulatum</c:v>
                </c:pt>
                <c:pt idx="7">
                  <c:v>Coenagrion lunulatum</c:v>
                </c:pt>
                <c:pt idx="8">
                  <c:v>Enallagma cyathigerum</c:v>
                </c:pt>
                <c:pt idx="9">
                  <c:v>Erythromma najas</c:v>
                </c:pt>
                <c:pt idx="10">
                  <c:v>Erythromma viridulum</c:v>
                </c:pt>
                <c:pt idx="11">
                  <c:v>Ischnura elegans</c:v>
                </c:pt>
                <c:pt idx="12">
                  <c:v>Aeshna affinis</c:v>
                </c:pt>
                <c:pt idx="13">
                  <c:v>Aeshna cyanea</c:v>
                </c:pt>
                <c:pt idx="14">
                  <c:v>Aeshna grandis</c:v>
                </c:pt>
                <c:pt idx="15">
                  <c:v>Aeshna mixta</c:v>
                </c:pt>
                <c:pt idx="16">
                  <c:v>Anaciaeschna isosceles</c:v>
                </c:pt>
                <c:pt idx="17">
                  <c:v>Cordulia aenea</c:v>
                </c:pt>
                <c:pt idx="18">
                  <c:v>Somatochlora metallica</c:v>
                </c:pt>
                <c:pt idx="19">
                  <c:v>Libellula quadrimaculata</c:v>
                </c:pt>
                <c:pt idx="20">
                  <c:v>Sympetrum flaveolum</c:v>
                </c:pt>
                <c:pt idx="21">
                  <c:v>Sympetrum sanguineum</c:v>
                </c:pt>
                <c:pt idx="22">
                  <c:v>Sympetrum vulgatum</c:v>
                </c:pt>
              </c:strCache>
            </c:strRef>
          </c:cat>
          <c:val>
            <c:numRef>
              <c:f>'Malá Žabka'!$F$2:$F$24</c:f>
              <c:numCache>
                <c:formatCode>General</c:formatCode>
                <c:ptCount val="23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1</c:v>
                </c:pt>
                <c:pt idx="5">
                  <c:v>5</c:v>
                </c:pt>
                <c:pt idx="6">
                  <c:v>0</c:v>
                </c:pt>
                <c:pt idx="7">
                  <c:v>1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1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1</c:v>
                </c:pt>
                <c:pt idx="20">
                  <c:v>1</c:v>
                </c:pt>
                <c:pt idx="21">
                  <c:v>4</c:v>
                </c:pt>
                <c:pt idx="2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F4-4033-A3AD-F0EBA9B81C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1377048"/>
        <c:axId val="521378128"/>
      </c:barChart>
      <c:catAx>
        <c:axId val="521377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21378128"/>
        <c:crosses val="autoZero"/>
        <c:auto val="1"/>
        <c:lblAlgn val="ctr"/>
        <c:lblOffset val="100"/>
        <c:noMultiLvlLbl val="0"/>
      </c:catAx>
      <c:valAx>
        <c:axId val="521378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21377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27546782467444E-2"/>
          <c:y val="0.11408884489071167"/>
          <c:w val="0.91283674532050751"/>
          <c:h val="0.64055568958361642"/>
        </c:manualLayout>
      </c:layout>
      <c:barChart>
        <c:barDir val="col"/>
        <c:grouping val="clustered"/>
        <c:varyColors val="0"/>
        <c:ser>
          <c:idx val="0"/>
          <c:order val="0"/>
          <c:tx>
            <c:v>2022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Prázdný!$A$2:$A$21</c:f>
              <c:strCache>
                <c:ptCount val="20"/>
                <c:pt idx="0">
                  <c:v>Lestes dryas</c:v>
                </c:pt>
                <c:pt idx="1">
                  <c:v>Lestes sponsa</c:v>
                </c:pt>
                <c:pt idx="2">
                  <c:v>Chalcolestes viridis</c:v>
                </c:pt>
                <c:pt idx="3">
                  <c:v>Sympecma fusca</c:v>
                </c:pt>
                <c:pt idx="4">
                  <c:v>Coenagrion puella</c:v>
                </c:pt>
                <c:pt idx="5">
                  <c:v>Enallagma cyathigerum</c:v>
                </c:pt>
                <c:pt idx="6">
                  <c:v>Ischnura elegans</c:v>
                </c:pt>
                <c:pt idx="7">
                  <c:v>Erythromma najas</c:v>
                </c:pt>
                <c:pt idx="8">
                  <c:v>Erythromma viridulum</c:v>
                </c:pt>
                <c:pt idx="9">
                  <c:v>Cordulia aenea</c:v>
                </c:pt>
                <c:pt idx="10">
                  <c:v>Somatochlora metallica</c:v>
                </c:pt>
                <c:pt idx="11">
                  <c:v>Aeshna mixta</c:v>
                </c:pt>
                <c:pt idx="12">
                  <c:v>Anax imperator</c:v>
                </c:pt>
                <c:pt idx="13">
                  <c:v>Libellula depressa</c:v>
                </c:pt>
                <c:pt idx="14">
                  <c:v>Libellula quadrimaculata</c:v>
                </c:pt>
                <c:pt idx="15">
                  <c:v>Orthetrum cancellatum</c:v>
                </c:pt>
                <c:pt idx="16">
                  <c:v>Sympetrum danae</c:v>
                </c:pt>
                <c:pt idx="17">
                  <c:v>Sympetrum sanguineum</c:v>
                </c:pt>
                <c:pt idx="18">
                  <c:v>Sympetrum striolatum</c:v>
                </c:pt>
                <c:pt idx="19">
                  <c:v>Sympetrum vulgatum</c:v>
                </c:pt>
              </c:strCache>
            </c:strRef>
          </c:cat>
          <c:val>
            <c:numRef>
              <c:f>Prázdný!$D$2:$D$21</c:f>
              <c:numCache>
                <c:formatCode>General</c:formatCode>
                <c:ptCount val="20"/>
                <c:pt idx="0">
                  <c:v>0</c:v>
                </c:pt>
                <c:pt idx="1">
                  <c:v>4</c:v>
                </c:pt>
                <c:pt idx="2">
                  <c:v>1</c:v>
                </c:pt>
                <c:pt idx="3">
                  <c:v>1</c:v>
                </c:pt>
                <c:pt idx="4">
                  <c:v>7</c:v>
                </c:pt>
                <c:pt idx="5">
                  <c:v>2</c:v>
                </c:pt>
                <c:pt idx="6">
                  <c:v>4</c:v>
                </c:pt>
                <c:pt idx="7">
                  <c:v>1</c:v>
                </c:pt>
                <c:pt idx="8">
                  <c:v>4</c:v>
                </c:pt>
                <c:pt idx="9">
                  <c:v>1</c:v>
                </c:pt>
                <c:pt idx="10">
                  <c:v>1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4</c:v>
                </c:pt>
                <c:pt idx="18">
                  <c:v>0</c:v>
                </c:pt>
                <c:pt idx="1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03-4B38-9534-1EBD8D3E0721}"/>
            </c:ext>
          </c:extLst>
        </c:ser>
        <c:ser>
          <c:idx val="1"/>
          <c:order val="1"/>
          <c:tx>
            <c:v>2023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Prázdný!$A$2:$A$21</c:f>
              <c:strCache>
                <c:ptCount val="20"/>
                <c:pt idx="0">
                  <c:v>Lestes dryas</c:v>
                </c:pt>
                <c:pt idx="1">
                  <c:v>Lestes sponsa</c:v>
                </c:pt>
                <c:pt idx="2">
                  <c:v>Chalcolestes viridis</c:v>
                </c:pt>
                <c:pt idx="3">
                  <c:v>Sympecma fusca</c:v>
                </c:pt>
                <c:pt idx="4">
                  <c:v>Coenagrion puella</c:v>
                </c:pt>
                <c:pt idx="5">
                  <c:v>Enallagma cyathigerum</c:v>
                </c:pt>
                <c:pt idx="6">
                  <c:v>Ischnura elegans</c:v>
                </c:pt>
                <c:pt idx="7">
                  <c:v>Erythromma najas</c:v>
                </c:pt>
                <c:pt idx="8">
                  <c:v>Erythromma viridulum</c:v>
                </c:pt>
                <c:pt idx="9">
                  <c:v>Cordulia aenea</c:v>
                </c:pt>
                <c:pt idx="10">
                  <c:v>Somatochlora metallica</c:v>
                </c:pt>
                <c:pt idx="11">
                  <c:v>Aeshna mixta</c:v>
                </c:pt>
                <c:pt idx="12">
                  <c:v>Anax imperator</c:v>
                </c:pt>
                <c:pt idx="13">
                  <c:v>Libellula depressa</c:v>
                </c:pt>
                <c:pt idx="14">
                  <c:v>Libellula quadrimaculata</c:v>
                </c:pt>
                <c:pt idx="15">
                  <c:v>Orthetrum cancellatum</c:v>
                </c:pt>
                <c:pt idx="16">
                  <c:v>Sympetrum danae</c:v>
                </c:pt>
                <c:pt idx="17">
                  <c:v>Sympetrum sanguineum</c:v>
                </c:pt>
                <c:pt idx="18">
                  <c:v>Sympetrum striolatum</c:v>
                </c:pt>
                <c:pt idx="19">
                  <c:v>Sympetrum vulgatum</c:v>
                </c:pt>
              </c:strCache>
            </c:strRef>
          </c:cat>
          <c:val>
            <c:numRef>
              <c:f>Prázdný!$E$2:$E$21</c:f>
              <c:numCache>
                <c:formatCode>General</c:formatCode>
                <c:ptCount val="20"/>
                <c:pt idx="0">
                  <c:v>1</c:v>
                </c:pt>
                <c:pt idx="1">
                  <c:v>4</c:v>
                </c:pt>
                <c:pt idx="2">
                  <c:v>4</c:v>
                </c:pt>
                <c:pt idx="3">
                  <c:v>2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1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0</c:v>
                </c:pt>
                <c:pt idx="17">
                  <c:v>4</c:v>
                </c:pt>
                <c:pt idx="18">
                  <c:v>2</c:v>
                </c:pt>
                <c:pt idx="1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03-4B38-9534-1EBD8D3E07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0383096"/>
        <c:axId val="410384536"/>
      </c:barChart>
      <c:catAx>
        <c:axId val="410383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0384536"/>
        <c:crosses val="autoZero"/>
        <c:auto val="1"/>
        <c:lblAlgn val="ctr"/>
        <c:lblOffset val="100"/>
        <c:noMultiLvlLbl val="0"/>
      </c:catAx>
      <c:valAx>
        <c:axId val="410384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0383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297055899785491"/>
          <c:y val="0.95047570718288732"/>
          <c:w val="0.13823842303658138"/>
          <c:h val="4.95242928171127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2022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Prostřední!$A$2:$A$22</c:f>
              <c:strCache>
                <c:ptCount val="21"/>
                <c:pt idx="0">
                  <c:v>Lestes dryas</c:v>
                </c:pt>
                <c:pt idx="1">
                  <c:v>Lestes sponsa</c:v>
                </c:pt>
                <c:pt idx="2">
                  <c:v>Lestes virens</c:v>
                </c:pt>
                <c:pt idx="3">
                  <c:v>Chalcolestes viridis</c:v>
                </c:pt>
                <c:pt idx="4">
                  <c:v>Sympecma fusca</c:v>
                </c:pt>
                <c:pt idx="5">
                  <c:v>Coenagrion puella</c:v>
                </c:pt>
                <c:pt idx="6">
                  <c:v>Enallagma cyathigerum</c:v>
                </c:pt>
                <c:pt idx="7">
                  <c:v>Erythromma najas</c:v>
                </c:pt>
                <c:pt idx="8">
                  <c:v>Erythromma viridulum</c:v>
                </c:pt>
                <c:pt idx="9">
                  <c:v>Ischnura elegans</c:v>
                </c:pt>
                <c:pt idx="10">
                  <c:v>Aeshna grandis</c:v>
                </c:pt>
                <c:pt idx="11">
                  <c:v>Aeshna mixta</c:v>
                </c:pt>
                <c:pt idx="12">
                  <c:v>Anax imperator</c:v>
                </c:pt>
                <c:pt idx="13">
                  <c:v>Crocothemis erythraea</c:v>
                </c:pt>
                <c:pt idx="14">
                  <c:v>Libellula depressa</c:v>
                </c:pt>
                <c:pt idx="15">
                  <c:v>Libellula quadrimaculata</c:v>
                </c:pt>
                <c:pt idx="16">
                  <c:v>Orthetrum cancellatum</c:v>
                </c:pt>
                <c:pt idx="17">
                  <c:v>Sympetrum sanguineum</c:v>
                </c:pt>
                <c:pt idx="18">
                  <c:v>Sympetrum striolatum</c:v>
                </c:pt>
                <c:pt idx="19">
                  <c:v>Sympetrum vulgatum</c:v>
                </c:pt>
                <c:pt idx="20">
                  <c:v>Leucorrhinia pectoralis</c:v>
                </c:pt>
              </c:strCache>
            </c:strRef>
          </c:cat>
          <c:val>
            <c:numRef>
              <c:f>Prostřední!$D$2:$D$22</c:f>
              <c:numCache>
                <c:formatCode>General</c:formatCode>
                <c:ptCount val="21"/>
                <c:pt idx="0">
                  <c:v>0</c:v>
                </c:pt>
                <c:pt idx="1">
                  <c:v>4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4</c:v>
                </c:pt>
                <c:pt idx="6">
                  <c:v>2</c:v>
                </c:pt>
                <c:pt idx="7">
                  <c:v>1</c:v>
                </c:pt>
                <c:pt idx="8">
                  <c:v>5</c:v>
                </c:pt>
                <c:pt idx="9">
                  <c:v>3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4</c:v>
                </c:pt>
                <c:pt idx="16">
                  <c:v>1</c:v>
                </c:pt>
                <c:pt idx="17">
                  <c:v>2</c:v>
                </c:pt>
                <c:pt idx="18">
                  <c:v>1</c:v>
                </c:pt>
                <c:pt idx="19">
                  <c:v>1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12-4832-8F74-3657917FC62D}"/>
            </c:ext>
          </c:extLst>
        </c:ser>
        <c:ser>
          <c:idx val="1"/>
          <c:order val="1"/>
          <c:tx>
            <c:v>2023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Prostřední!$A$2:$A$22</c:f>
              <c:strCache>
                <c:ptCount val="21"/>
                <c:pt idx="0">
                  <c:v>Lestes dryas</c:v>
                </c:pt>
                <c:pt idx="1">
                  <c:v>Lestes sponsa</c:v>
                </c:pt>
                <c:pt idx="2">
                  <c:v>Lestes virens</c:v>
                </c:pt>
                <c:pt idx="3">
                  <c:v>Chalcolestes viridis</c:v>
                </c:pt>
                <c:pt idx="4">
                  <c:v>Sympecma fusca</c:v>
                </c:pt>
                <c:pt idx="5">
                  <c:v>Coenagrion puella</c:v>
                </c:pt>
                <c:pt idx="6">
                  <c:v>Enallagma cyathigerum</c:v>
                </c:pt>
                <c:pt idx="7">
                  <c:v>Erythromma najas</c:v>
                </c:pt>
                <c:pt idx="8">
                  <c:v>Erythromma viridulum</c:v>
                </c:pt>
                <c:pt idx="9">
                  <c:v>Ischnura elegans</c:v>
                </c:pt>
                <c:pt idx="10">
                  <c:v>Aeshna grandis</c:v>
                </c:pt>
                <c:pt idx="11">
                  <c:v>Aeshna mixta</c:v>
                </c:pt>
                <c:pt idx="12">
                  <c:v>Anax imperator</c:v>
                </c:pt>
                <c:pt idx="13">
                  <c:v>Crocothemis erythraea</c:v>
                </c:pt>
                <c:pt idx="14">
                  <c:v>Libellula depressa</c:v>
                </c:pt>
                <c:pt idx="15">
                  <c:v>Libellula quadrimaculata</c:v>
                </c:pt>
                <c:pt idx="16">
                  <c:v>Orthetrum cancellatum</c:v>
                </c:pt>
                <c:pt idx="17">
                  <c:v>Sympetrum sanguineum</c:v>
                </c:pt>
                <c:pt idx="18">
                  <c:v>Sympetrum striolatum</c:v>
                </c:pt>
                <c:pt idx="19">
                  <c:v>Sympetrum vulgatum</c:v>
                </c:pt>
                <c:pt idx="20">
                  <c:v>Leucorrhinia pectoralis</c:v>
                </c:pt>
              </c:strCache>
            </c:strRef>
          </c:cat>
          <c:val>
            <c:numRef>
              <c:f>Prostřední!$E$2:$E$22</c:f>
              <c:numCache>
                <c:formatCode>General</c:formatCode>
                <c:ptCount val="21"/>
                <c:pt idx="0">
                  <c:v>1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3</c:v>
                </c:pt>
                <c:pt idx="6">
                  <c:v>2</c:v>
                </c:pt>
                <c:pt idx="7">
                  <c:v>2</c:v>
                </c:pt>
                <c:pt idx="8">
                  <c:v>4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2</c:v>
                </c:pt>
                <c:pt idx="16">
                  <c:v>1</c:v>
                </c:pt>
                <c:pt idx="17">
                  <c:v>2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12-4832-8F74-3657917FC6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2467432"/>
        <c:axId val="422465272"/>
      </c:barChart>
      <c:catAx>
        <c:axId val="422467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2465272"/>
        <c:crosses val="autoZero"/>
        <c:auto val="1"/>
        <c:lblAlgn val="ctr"/>
        <c:lblOffset val="100"/>
        <c:noMultiLvlLbl val="0"/>
      </c:catAx>
      <c:valAx>
        <c:axId val="422465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22467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2022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Ledvinka!$A$2:$A$14</c:f>
              <c:strCache>
                <c:ptCount val="13"/>
                <c:pt idx="0">
                  <c:v>Lestes dryas</c:v>
                </c:pt>
                <c:pt idx="1">
                  <c:v>Lestes sponsa</c:v>
                </c:pt>
                <c:pt idx="2">
                  <c:v>Chalcolestes viridis</c:v>
                </c:pt>
                <c:pt idx="3">
                  <c:v>Coenagrion puella</c:v>
                </c:pt>
                <c:pt idx="4">
                  <c:v>Enallagma cyathigerum</c:v>
                </c:pt>
                <c:pt idx="5">
                  <c:v>Erythromma najas</c:v>
                </c:pt>
                <c:pt idx="6">
                  <c:v>Erythromma viridulum</c:v>
                </c:pt>
                <c:pt idx="7">
                  <c:v>Ischnura elegans</c:v>
                </c:pt>
                <c:pt idx="8">
                  <c:v>Cordulia aenea</c:v>
                </c:pt>
                <c:pt idx="9">
                  <c:v>Aeshna grandis</c:v>
                </c:pt>
                <c:pt idx="10">
                  <c:v>Aeshna mixta</c:v>
                </c:pt>
                <c:pt idx="11">
                  <c:v>Sympetrum sanguineum</c:v>
                </c:pt>
                <c:pt idx="12">
                  <c:v>Sympetrum vulgatum</c:v>
                </c:pt>
              </c:strCache>
            </c:strRef>
          </c:cat>
          <c:val>
            <c:numRef>
              <c:f>Ledvinka!$D$2:$D$14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57-4721-81B9-65B92B6604BD}"/>
            </c:ext>
          </c:extLst>
        </c:ser>
        <c:ser>
          <c:idx val="1"/>
          <c:order val="1"/>
          <c:tx>
            <c:v>2023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Ledvinka!$A$2:$A$14</c:f>
              <c:strCache>
                <c:ptCount val="13"/>
                <c:pt idx="0">
                  <c:v>Lestes dryas</c:v>
                </c:pt>
                <c:pt idx="1">
                  <c:v>Lestes sponsa</c:v>
                </c:pt>
                <c:pt idx="2">
                  <c:v>Chalcolestes viridis</c:v>
                </c:pt>
                <c:pt idx="3">
                  <c:v>Coenagrion puella</c:v>
                </c:pt>
                <c:pt idx="4">
                  <c:v>Enallagma cyathigerum</c:v>
                </c:pt>
                <c:pt idx="5">
                  <c:v>Erythromma najas</c:v>
                </c:pt>
                <c:pt idx="6">
                  <c:v>Erythromma viridulum</c:v>
                </c:pt>
                <c:pt idx="7">
                  <c:v>Ischnura elegans</c:v>
                </c:pt>
                <c:pt idx="8">
                  <c:v>Cordulia aenea</c:v>
                </c:pt>
                <c:pt idx="9">
                  <c:v>Aeshna grandis</c:v>
                </c:pt>
                <c:pt idx="10">
                  <c:v>Aeshna mixta</c:v>
                </c:pt>
                <c:pt idx="11">
                  <c:v>Sympetrum sanguineum</c:v>
                </c:pt>
                <c:pt idx="12">
                  <c:v>Sympetrum vulgatum</c:v>
                </c:pt>
              </c:strCache>
            </c:strRef>
          </c:cat>
          <c:val>
            <c:numRef>
              <c:f>Ledvinka!$E$2:$E$14</c:f>
              <c:numCache>
                <c:formatCode>General</c:formatCode>
                <c:ptCount val="13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57-4721-81B9-65B92B6604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724584"/>
        <c:axId val="124725664"/>
      </c:barChart>
      <c:catAx>
        <c:axId val="124724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4725664"/>
        <c:crosses val="autoZero"/>
        <c:auto val="1"/>
        <c:lblAlgn val="ctr"/>
        <c:lblOffset val="100"/>
        <c:noMultiLvlLbl val="0"/>
      </c:catAx>
      <c:valAx>
        <c:axId val="124725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24724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2022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Gricák!$A$2:$A$16</c:f>
              <c:strCache>
                <c:ptCount val="15"/>
                <c:pt idx="0">
                  <c:v>Lestes sponsa</c:v>
                </c:pt>
                <c:pt idx="1">
                  <c:v>Chalcolestes viridis</c:v>
                </c:pt>
                <c:pt idx="2">
                  <c:v>Sympecma fusca</c:v>
                </c:pt>
                <c:pt idx="3">
                  <c:v>Coenagrion puella</c:v>
                </c:pt>
                <c:pt idx="4">
                  <c:v>Enallagma cyathigerum</c:v>
                </c:pt>
                <c:pt idx="5">
                  <c:v>Erythromma najas</c:v>
                </c:pt>
                <c:pt idx="6">
                  <c:v>Erythromma viridulum</c:v>
                </c:pt>
                <c:pt idx="7">
                  <c:v>Ischnura elegans</c:v>
                </c:pt>
                <c:pt idx="8">
                  <c:v>Aeshna cyanea</c:v>
                </c:pt>
                <c:pt idx="9">
                  <c:v>Aeshna grandis</c:v>
                </c:pt>
                <c:pt idx="10">
                  <c:v>Aeshna mixta</c:v>
                </c:pt>
                <c:pt idx="11">
                  <c:v>Anax imperator</c:v>
                </c:pt>
                <c:pt idx="12">
                  <c:v>Cordulia aenea</c:v>
                </c:pt>
                <c:pt idx="13">
                  <c:v>Sympetrum sanguineum</c:v>
                </c:pt>
                <c:pt idx="14">
                  <c:v>Sympetrum vulgatum</c:v>
                </c:pt>
              </c:strCache>
            </c:strRef>
          </c:cat>
          <c:val>
            <c:numRef>
              <c:f>Gricák!$D$2:$D$16</c:f>
              <c:numCache>
                <c:formatCode>General</c:formatCode>
                <c:ptCount val="15"/>
                <c:pt idx="0">
                  <c:v>2</c:v>
                </c:pt>
                <c:pt idx="1">
                  <c:v>3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2</c:v>
                </c:pt>
                <c:pt idx="1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3C-4178-BC01-4230B40030D5}"/>
            </c:ext>
          </c:extLst>
        </c:ser>
        <c:ser>
          <c:idx val="1"/>
          <c:order val="1"/>
          <c:tx>
            <c:v>2023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Gricák!$A$2:$A$16</c:f>
              <c:strCache>
                <c:ptCount val="15"/>
                <c:pt idx="0">
                  <c:v>Lestes sponsa</c:v>
                </c:pt>
                <c:pt idx="1">
                  <c:v>Chalcolestes viridis</c:v>
                </c:pt>
                <c:pt idx="2">
                  <c:v>Sympecma fusca</c:v>
                </c:pt>
                <c:pt idx="3">
                  <c:v>Coenagrion puella</c:v>
                </c:pt>
                <c:pt idx="4">
                  <c:v>Enallagma cyathigerum</c:v>
                </c:pt>
                <c:pt idx="5">
                  <c:v>Erythromma najas</c:v>
                </c:pt>
                <c:pt idx="6">
                  <c:v>Erythromma viridulum</c:v>
                </c:pt>
                <c:pt idx="7">
                  <c:v>Ischnura elegans</c:v>
                </c:pt>
                <c:pt idx="8">
                  <c:v>Aeshna cyanea</c:v>
                </c:pt>
                <c:pt idx="9">
                  <c:v>Aeshna grandis</c:v>
                </c:pt>
                <c:pt idx="10">
                  <c:v>Aeshna mixta</c:v>
                </c:pt>
                <c:pt idx="11">
                  <c:v>Anax imperator</c:v>
                </c:pt>
                <c:pt idx="12">
                  <c:v>Cordulia aenea</c:v>
                </c:pt>
                <c:pt idx="13">
                  <c:v>Sympetrum sanguineum</c:v>
                </c:pt>
                <c:pt idx="14">
                  <c:v>Sympetrum vulgatum</c:v>
                </c:pt>
              </c:strCache>
            </c:strRef>
          </c:cat>
          <c:val>
            <c:numRef>
              <c:f>Gricák!$E$2:$E$16</c:f>
              <c:numCache>
                <c:formatCode>General</c:formatCode>
                <c:ptCount val="1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2</c:v>
                </c:pt>
                <c:pt idx="13">
                  <c:v>1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3C-4178-BC01-4230B4003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1236936"/>
        <c:axId val="531236576"/>
      </c:barChart>
      <c:catAx>
        <c:axId val="531236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1236576"/>
        <c:crosses val="autoZero"/>
        <c:auto val="1"/>
        <c:lblAlgn val="ctr"/>
        <c:lblOffset val="100"/>
        <c:noMultiLvlLbl val="0"/>
      </c:catAx>
      <c:valAx>
        <c:axId val="53123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1236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216449188535026E-2"/>
          <c:y val="0.11964406838396394"/>
          <c:w val="0.90055417930813386"/>
          <c:h val="0.62305359742330291"/>
        </c:manualLayout>
      </c:layout>
      <c:barChart>
        <c:barDir val="col"/>
        <c:grouping val="clustered"/>
        <c:varyColors val="0"/>
        <c:ser>
          <c:idx val="0"/>
          <c:order val="0"/>
          <c:tx>
            <c:v>2022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Šindelka!$A$2:$A$17</c:f>
              <c:strCache>
                <c:ptCount val="16"/>
                <c:pt idx="0">
                  <c:v>Lestes sponsa</c:v>
                </c:pt>
                <c:pt idx="1">
                  <c:v>Lestes virens</c:v>
                </c:pt>
                <c:pt idx="2">
                  <c:v>Chalcolestes viridis</c:v>
                </c:pt>
                <c:pt idx="3">
                  <c:v>Sympecma fusca</c:v>
                </c:pt>
                <c:pt idx="4">
                  <c:v>Coenagrion puella</c:v>
                </c:pt>
                <c:pt idx="5">
                  <c:v>Eballagma cyathigerum</c:v>
                </c:pt>
                <c:pt idx="6">
                  <c:v>Erythromma najas</c:v>
                </c:pt>
                <c:pt idx="7">
                  <c:v>Ischnura elegans</c:v>
                </c:pt>
                <c:pt idx="8">
                  <c:v>Aeshna cyanea</c:v>
                </c:pt>
                <c:pt idx="9">
                  <c:v>Aeshna grandis</c:v>
                </c:pt>
                <c:pt idx="10">
                  <c:v>Aeshna mixta</c:v>
                </c:pt>
                <c:pt idx="11">
                  <c:v>Cordulia aenea</c:v>
                </c:pt>
                <c:pt idx="12">
                  <c:v>Somatochlora metallica</c:v>
                </c:pt>
                <c:pt idx="13">
                  <c:v>Libellula quadrimaculata</c:v>
                </c:pt>
                <c:pt idx="14">
                  <c:v>Sympetrum sanguineum </c:v>
                </c:pt>
                <c:pt idx="15">
                  <c:v>Sympetrum vulgatum</c:v>
                </c:pt>
              </c:strCache>
            </c:strRef>
          </c:cat>
          <c:val>
            <c:numRef>
              <c:f>Šindelka!$D$2:$D$17</c:f>
              <c:numCache>
                <c:formatCode>General</c:formatCode>
                <c:ptCount val="16"/>
                <c:pt idx="0">
                  <c:v>3</c:v>
                </c:pt>
                <c:pt idx="1">
                  <c:v>1</c:v>
                </c:pt>
                <c:pt idx="2">
                  <c:v>7</c:v>
                </c:pt>
                <c:pt idx="3">
                  <c:v>1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6C-4D41-A324-8B3E88378558}"/>
            </c:ext>
          </c:extLst>
        </c:ser>
        <c:ser>
          <c:idx val="1"/>
          <c:order val="1"/>
          <c:tx>
            <c:v>2023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Šindelka!$A$2:$A$17</c:f>
              <c:strCache>
                <c:ptCount val="16"/>
                <c:pt idx="0">
                  <c:v>Lestes sponsa</c:v>
                </c:pt>
                <c:pt idx="1">
                  <c:v>Lestes virens</c:v>
                </c:pt>
                <c:pt idx="2">
                  <c:v>Chalcolestes viridis</c:v>
                </c:pt>
                <c:pt idx="3">
                  <c:v>Sympecma fusca</c:v>
                </c:pt>
                <c:pt idx="4">
                  <c:v>Coenagrion puella</c:v>
                </c:pt>
                <c:pt idx="5">
                  <c:v>Eballagma cyathigerum</c:v>
                </c:pt>
                <c:pt idx="6">
                  <c:v>Erythromma najas</c:v>
                </c:pt>
                <c:pt idx="7">
                  <c:v>Ischnura elegans</c:v>
                </c:pt>
                <c:pt idx="8">
                  <c:v>Aeshna cyanea</c:v>
                </c:pt>
                <c:pt idx="9">
                  <c:v>Aeshna grandis</c:v>
                </c:pt>
                <c:pt idx="10">
                  <c:v>Aeshna mixta</c:v>
                </c:pt>
                <c:pt idx="11">
                  <c:v>Cordulia aenea</c:v>
                </c:pt>
                <c:pt idx="12">
                  <c:v>Somatochlora metallica</c:v>
                </c:pt>
                <c:pt idx="13">
                  <c:v>Libellula quadrimaculata</c:v>
                </c:pt>
                <c:pt idx="14">
                  <c:v>Sympetrum sanguineum </c:v>
                </c:pt>
                <c:pt idx="15">
                  <c:v>Sympetrum vulgatum</c:v>
                </c:pt>
              </c:strCache>
            </c:strRef>
          </c:cat>
          <c:val>
            <c:numRef>
              <c:f>Šindelka!$E$2:$E$17</c:f>
              <c:numCache>
                <c:formatCode>General</c:formatCode>
                <c:ptCount val="16"/>
                <c:pt idx="0">
                  <c:v>2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6C-4D41-A324-8B3E883785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0384176"/>
        <c:axId val="410385256"/>
      </c:barChart>
      <c:catAx>
        <c:axId val="41038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0385256"/>
        <c:crosses val="autoZero"/>
        <c:auto val="1"/>
        <c:lblAlgn val="ctr"/>
        <c:lblOffset val="100"/>
        <c:noMultiLvlLbl val="0"/>
      </c:catAx>
      <c:valAx>
        <c:axId val="410385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0384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2022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Výtažník!$A$2:$A$15</c:f>
              <c:strCache>
                <c:ptCount val="14"/>
                <c:pt idx="0">
                  <c:v>Lestes sponsa</c:v>
                </c:pt>
                <c:pt idx="1">
                  <c:v>Chalcolestes viridis</c:v>
                </c:pt>
                <c:pt idx="2">
                  <c:v>Sympecma fusca</c:v>
                </c:pt>
                <c:pt idx="3">
                  <c:v>Coenagrion puella</c:v>
                </c:pt>
                <c:pt idx="4">
                  <c:v>Ischnura elegans</c:v>
                </c:pt>
                <c:pt idx="5">
                  <c:v>Enallagma cyathigerum</c:v>
                </c:pt>
                <c:pt idx="6">
                  <c:v>Erythromma najas</c:v>
                </c:pt>
                <c:pt idx="7">
                  <c:v>Aeshna mixta</c:v>
                </c:pt>
                <c:pt idx="8">
                  <c:v>Cordulia aenea</c:v>
                </c:pt>
                <c:pt idx="9">
                  <c:v>Somatochlora metallica</c:v>
                </c:pt>
                <c:pt idx="10">
                  <c:v>Libellula quadrimaculata</c:v>
                </c:pt>
                <c:pt idx="11">
                  <c:v>Orthetrum cancellatum</c:v>
                </c:pt>
                <c:pt idx="12">
                  <c:v>Sympetrum sanguineum</c:v>
                </c:pt>
                <c:pt idx="13">
                  <c:v>Sympetrum vulgatum</c:v>
                </c:pt>
              </c:strCache>
            </c:strRef>
          </c:cat>
          <c:val>
            <c:numRef>
              <c:f>Výtažník!$D$2:$D$15</c:f>
              <c:numCache>
                <c:formatCode>General</c:formatCode>
                <c:ptCount val="14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2</c:v>
                </c:pt>
                <c:pt idx="5">
                  <c:v>3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1</c:v>
                </c:pt>
                <c:pt idx="10">
                  <c:v>2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CF-4E99-9DE0-C4A10E4696E7}"/>
            </c:ext>
          </c:extLst>
        </c:ser>
        <c:ser>
          <c:idx val="1"/>
          <c:order val="1"/>
          <c:tx>
            <c:v>2023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Výtažník!$A$2:$A$15</c:f>
              <c:strCache>
                <c:ptCount val="14"/>
                <c:pt idx="0">
                  <c:v>Lestes sponsa</c:v>
                </c:pt>
                <c:pt idx="1">
                  <c:v>Chalcolestes viridis</c:v>
                </c:pt>
                <c:pt idx="2">
                  <c:v>Sympecma fusca</c:v>
                </c:pt>
                <c:pt idx="3">
                  <c:v>Coenagrion puella</c:v>
                </c:pt>
                <c:pt idx="4">
                  <c:v>Ischnura elegans</c:v>
                </c:pt>
                <c:pt idx="5">
                  <c:v>Enallagma cyathigerum</c:v>
                </c:pt>
                <c:pt idx="6">
                  <c:v>Erythromma najas</c:v>
                </c:pt>
                <c:pt idx="7">
                  <c:v>Aeshna mixta</c:v>
                </c:pt>
                <c:pt idx="8">
                  <c:v>Cordulia aenea</c:v>
                </c:pt>
                <c:pt idx="9">
                  <c:v>Somatochlora metallica</c:v>
                </c:pt>
                <c:pt idx="10">
                  <c:v>Libellula quadrimaculata</c:v>
                </c:pt>
                <c:pt idx="11">
                  <c:v>Orthetrum cancellatum</c:v>
                </c:pt>
                <c:pt idx="12">
                  <c:v>Sympetrum sanguineum</c:v>
                </c:pt>
                <c:pt idx="13">
                  <c:v>Sympetrum vulgatum</c:v>
                </c:pt>
              </c:strCache>
            </c:strRef>
          </c:cat>
          <c:val>
            <c:numRef>
              <c:f>Výtažník!$E$2:$E$15</c:f>
              <c:numCache>
                <c:formatCode>General</c:formatCode>
                <c:ptCount val="14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CF-4E99-9DE0-C4A10E4696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6271800"/>
        <c:axId val="416269280"/>
      </c:barChart>
      <c:catAx>
        <c:axId val="416271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6269280"/>
        <c:crosses val="autoZero"/>
        <c:auto val="1"/>
        <c:lblAlgn val="ctr"/>
        <c:lblOffset val="100"/>
        <c:noMultiLvlLbl val="0"/>
      </c:catAx>
      <c:valAx>
        <c:axId val="416269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16271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2022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Kolvín!$A$2:$A$18</c:f>
              <c:strCache>
                <c:ptCount val="17"/>
                <c:pt idx="0">
                  <c:v>Lestes dryas</c:v>
                </c:pt>
                <c:pt idx="1">
                  <c:v>Lestes sponsa</c:v>
                </c:pt>
                <c:pt idx="2">
                  <c:v>Lestes virens</c:v>
                </c:pt>
                <c:pt idx="3">
                  <c:v>Chalcolestes viridis</c:v>
                </c:pt>
                <c:pt idx="4">
                  <c:v>Sympecma fusca</c:v>
                </c:pt>
                <c:pt idx="5">
                  <c:v>Coenagrion puella</c:v>
                </c:pt>
                <c:pt idx="6">
                  <c:v>Enallagma cyathigerum</c:v>
                </c:pt>
                <c:pt idx="7">
                  <c:v>Pyrrhosoma nymphula</c:v>
                </c:pt>
                <c:pt idx="8">
                  <c:v>Aeshna cyanea</c:v>
                </c:pt>
                <c:pt idx="9">
                  <c:v>Aeshna grandis</c:v>
                </c:pt>
                <c:pt idx="10">
                  <c:v>Aeshna mixta</c:v>
                </c:pt>
                <c:pt idx="11">
                  <c:v>Anax imperator</c:v>
                </c:pt>
                <c:pt idx="12">
                  <c:v>Libellula depressa</c:v>
                </c:pt>
                <c:pt idx="13">
                  <c:v>Orthetrum cancellatum</c:v>
                </c:pt>
                <c:pt idx="14">
                  <c:v>Sympetrum danae</c:v>
                </c:pt>
                <c:pt idx="15">
                  <c:v>Sympetrum sanguineum</c:v>
                </c:pt>
                <c:pt idx="16">
                  <c:v>Sympetrum vulgatum</c:v>
                </c:pt>
              </c:strCache>
            </c:strRef>
          </c:cat>
          <c:val>
            <c:numRef>
              <c:f>Kolvín!$D$2:$D$18</c:f>
              <c:numCache>
                <c:formatCode>General</c:formatCode>
                <c:ptCount val="17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  <c:pt idx="5">
                  <c:v>4</c:v>
                </c:pt>
                <c:pt idx="6">
                  <c:v>0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1">
                  <c:v>2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2</c:v>
                </c:pt>
                <c:pt idx="1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48-4CAD-B634-F5DE7300487B}"/>
            </c:ext>
          </c:extLst>
        </c:ser>
        <c:ser>
          <c:idx val="1"/>
          <c:order val="1"/>
          <c:tx>
            <c:v>2023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Kolvín!$A$2:$A$18</c:f>
              <c:strCache>
                <c:ptCount val="17"/>
                <c:pt idx="0">
                  <c:v>Lestes dryas</c:v>
                </c:pt>
                <c:pt idx="1">
                  <c:v>Lestes sponsa</c:v>
                </c:pt>
                <c:pt idx="2">
                  <c:v>Lestes virens</c:v>
                </c:pt>
                <c:pt idx="3">
                  <c:v>Chalcolestes viridis</c:v>
                </c:pt>
                <c:pt idx="4">
                  <c:v>Sympecma fusca</c:v>
                </c:pt>
                <c:pt idx="5">
                  <c:v>Coenagrion puella</c:v>
                </c:pt>
                <c:pt idx="6">
                  <c:v>Enallagma cyathigerum</c:v>
                </c:pt>
                <c:pt idx="7">
                  <c:v>Pyrrhosoma nymphula</c:v>
                </c:pt>
                <c:pt idx="8">
                  <c:v>Aeshna cyanea</c:v>
                </c:pt>
                <c:pt idx="9">
                  <c:v>Aeshna grandis</c:v>
                </c:pt>
                <c:pt idx="10">
                  <c:v>Aeshna mixta</c:v>
                </c:pt>
                <c:pt idx="11">
                  <c:v>Anax imperator</c:v>
                </c:pt>
                <c:pt idx="12">
                  <c:v>Libellula depressa</c:v>
                </c:pt>
                <c:pt idx="13">
                  <c:v>Orthetrum cancellatum</c:v>
                </c:pt>
                <c:pt idx="14">
                  <c:v>Sympetrum danae</c:v>
                </c:pt>
                <c:pt idx="15">
                  <c:v>Sympetrum sanguineum</c:v>
                </c:pt>
                <c:pt idx="16">
                  <c:v>Sympetrum vulgatum</c:v>
                </c:pt>
              </c:strCache>
            </c:strRef>
          </c:cat>
          <c:val>
            <c:numRef>
              <c:f>Kolvín!$E$2:$E$18</c:f>
              <c:numCache>
                <c:formatCode>General</c:formatCode>
                <c:ptCount val="17"/>
                <c:pt idx="0">
                  <c:v>0</c:v>
                </c:pt>
                <c:pt idx="1">
                  <c:v>4</c:v>
                </c:pt>
                <c:pt idx="2">
                  <c:v>0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2</c:v>
                </c:pt>
                <c:pt idx="1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48-4CAD-B634-F5DE73004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1075056"/>
        <c:axId val="531071096"/>
      </c:barChart>
      <c:catAx>
        <c:axId val="53107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1071096"/>
        <c:crosses val="autoZero"/>
        <c:auto val="1"/>
        <c:lblAlgn val="ctr"/>
        <c:lblOffset val="100"/>
        <c:noMultiLvlLbl val="0"/>
      </c:catAx>
      <c:valAx>
        <c:axId val="531071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31075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985FF-0DFD-34A5-2336-64F42375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51460A-4E06-238B-4A4B-B9CD0F59B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116121-B56E-45F8-9E48-52D2EB9FA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CD9A4A-A2F2-5F4B-0187-CB13467F4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6ED036-CC22-955B-6DE8-9AB7778D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35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6C971-876E-D4B2-A496-21A641953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1EDC53E-8013-0C55-4E79-C0E9E8EB4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464B21-685D-72E0-A891-93C119794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954980-4306-53AB-9093-9BD8D63A2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1634BB-1DE5-7F67-7170-D8486173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31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77957AA-0E91-F847-842F-13BC9F4D55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BFA1D4-D245-64D0-C0F0-E46AE7E33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206F57-3B2A-3CF7-8BEA-F6E65DD44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AD7E71-12E3-BEAF-D6AC-27E4ADE57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A630EE-2909-7BED-9BC6-18E0F563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11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8D1CF-FED3-B21E-2F4F-FBEECC50C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C51400-DEE6-FB28-A1F6-5C7C74F59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5D4ED2-FE3E-5697-B316-77585CAA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C3320D-950F-57C1-A5DF-F98B647B4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3911D1-2D87-BC9F-ED6B-4874F91E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96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BE930B-0C3F-B43F-18C6-93419D17D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325018-39D3-265D-E282-8378E4D3D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91987F-E855-86D5-7D51-BB5B2433B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E132D2-382D-AD96-0373-536EE6983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88FB86-F2C0-60F4-003C-30D2AF94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03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2DD9DF-03CE-3037-FA92-B194D4AC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F25360-D227-DB47-ACF9-26841AB2C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5DA46E-A70C-ACB7-0376-B51346E38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C2601C-809C-F7E2-6F4C-ED08A5E18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AC1EB2-DBCF-676D-39E3-DC08D736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CE8BF89-E233-3BE1-358C-8CEF3805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74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0A0C0-70C6-C6B3-05EA-91C92EE5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9FDFA9-AC66-516D-C8F4-FD3A6F27C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F167A7A-B1DF-CE83-6B88-13BC370F5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974F895-347E-38C1-321B-90DFFCC65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F29A108-8307-62BD-9D0C-E8B74DFFF2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D9FF0CB-8036-DE78-3199-25CE032E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FFBA75C-D255-2DC2-2C8C-21343C3A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F60933B-8EBB-23EA-6984-0D37DF313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05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BA7D5E-61FC-AB67-586A-2478F4C00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C480F65-8DD8-055E-EDBC-2F0F9735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45E2F0C-1856-6707-7DF2-779CF03E4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D10B31-BDD3-3AD9-7EFB-D07A16E2F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97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721080D-E0A2-EA2B-EF3A-4CF3CBE7E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E9A386C-7CE1-2BE6-2073-8D944D6E3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A7DB3D4-6B0F-7A90-84E0-817AAF15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73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03B4EF-EC5D-17A8-E581-166AB831E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0EB16D-18B3-6F71-8EEF-0AB0ED4E8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726F335-1D07-43FF-7D72-3F870D618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5A3A45-3FB8-DA38-5EF5-AD98321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F95DF4-F5C2-80E9-636E-C61FD96C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E292E3-7F85-CB7D-6524-A6983F0BF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02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5083DD-DF0A-34A8-6ABE-4C5CE1EC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68B3E85-E49A-1ADD-A283-E2A7E0849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DBF9D0A-FA41-D1B9-8FD7-E95549E1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7A72418-CDAF-5F3A-640C-E5B5580D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7D8F29-4998-8F65-DD34-F58BC665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284F24-2097-6698-33A8-156D23F9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48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1B98679-03E6-5D46-CE13-EB8818E0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629C30-4EE6-C1E0-C935-65FBAB6BB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0E6B6C-1012-BEA1-E7FB-C0D526833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E4B213-A751-4BA0-8B57-FD4B78151DCA}" type="datetimeFigureOut">
              <a:rPr lang="cs-CZ" smtClean="0"/>
              <a:t>20.03.2024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B23A00-7674-7D90-BA31-87E6BAA25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D7F8BF-FB2F-6E0F-F861-2DDFC027B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19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chart" Target="../charts/char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jcu.cz/univerzita/lide/clovek?identita=KOLAR_Vojtech_46148" TargetMode="Externa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image" Target="../media/image3.jpeg"/><Relationship Id="rId7" Type="http://schemas.openxmlformats.org/officeDocument/2006/relationships/chart" Target="../charts/chart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23.jpeg"/><Relationship Id="rId10" Type="http://schemas.openxmlformats.org/officeDocument/2006/relationships/chart" Target="../charts/chart14.xml"/><Relationship Id="rId4" Type="http://schemas.openxmlformats.org/officeDocument/2006/relationships/image" Target="../media/image22.jpeg"/><Relationship Id="rId9" Type="http://schemas.openxmlformats.org/officeDocument/2006/relationships/chart" Target="../charts/char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18.jpeg"/><Relationship Id="rId3" Type="http://schemas.openxmlformats.org/officeDocument/2006/relationships/image" Target="../media/image30.emf"/><Relationship Id="rId7" Type="http://schemas.openxmlformats.org/officeDocument/2006/relationships/image" Target="../media/image34.jpeg"/><Relationship Id="rId12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hyperlink" Target="mailto:kolarv02@prf.jcu.cz" TargetMode="External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2DF04-5B44-573F-5E28-A36B9BDAB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7E76E1A-E3FE-2F12-D10A-09F1334E7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95"/>
            <a:ext cx="12192000" cy="217481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2F771AB-39F8-E281-042A-284B8447A7E5}"/>
              </a:ext>
            </a:extLst>
          </p:cNvPr>
          <p:cNvSpPr/>
          <p:nvPr/>
        </p:nvSpPr>
        <p:spPr>
          <a:xfrm>
            <a:off x="53477" y="6454998"/>
            <a:ext cx="120770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just"/>
            <a:r>
              <a:rPr lang="cs-CZ" sz="1000" b="1" i="1" dirty="0"/>
              <a:t>Norské fondy přispívají ke snižování hospodářských a sociálních rozdílů v Evropském hospodářském prostoru ǀ Norské fondy posilují bilaterální vztahy mezi Norskem a Českou republikou.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B5C5AC2-0CE6-F3D5-1677-AD751F1DD80F}"/>
              </a:ext>
            </a:extLst>
          </p:cNvPr>
          <p:cNvSpPr txBox="1"/>
          <p:nvPr/>
        </p:nvSpPr>
        <p:spPr>
          <a:xfrm>
            <a:off x="176165" y="2906570"/>
            <a:ext cx="1183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B050"/>
                </a:solidFill>
              </a:rPr>
              <a:t>Sledování vodního hmyzu na vybraných rybnících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5E05B47-FB7F-AA47-E553-081315112FFB}"/>
              </a:ext>
            </a:extLst>
          </p:cNvPr>
          <p:cNvSpPr txBox="1"/>
          <p:nvPr/>
        </p:nvSpPr>
        <p:spPr>
          <a:xfrm>
            <a:off x="176165" y="4991311"/>
            <a:ext cx="1183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Petr Hesoun</a:t>
            </a:r>
            <a:r>
              <a:rPr lang="cs-CZ" dirty="0"/>
              <a:t>, Hamerský potok, </a:t>
            </a:r>
            <a:r>
              <a:rPr lang="cs-CZ" dirty="0" err="1"/>
              <a:t>z.s</a:t>
            </a:r>
            <a:r>
              <a:rPr lang="cs-CZ" dirty="0"/>
              <a:t>.</a:t>
            </a:r>
          </a:p>
          <a:p>
            <a:pPr algn="ctr"/>
            <a:r>
              <a:rPr lang="cs-CZ" b="1" dirty="0"/>
              <a:t>Vojtěch Kolář</a:t>
            </a:r>
            <a:r>
              <a:rPr lang="cs-CZ" dirty="0"/>
              <a:t>, Jihočeská univerzita, </a:t>
            </a:r>
            <a:r>
              <a:rPr lang="cs-CZ" dirty="0" err="1"/>
              <a:t>PřF</a:t>
            </a:r>
            <a:r>
              <a:rPr lang="cs-CZ" dirty="0"/>
              <a:t> Katedra biologie ekosystémů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CAC4E19-3113-B396-42BE-F7131F6B19B6}"/>
              </a:ext>
            </a:extLst>
          </p:cNvPr>
          <p:cNvSpPr txBox="1"/>
          <p:nvPr/>
        </p:nvSpPr>
        <p:spPr>
          <a:xfrm>
            <a:off x="176165" y="5951442"/>
            <a:ext cx="1183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Konference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RAGO – Vodňany 21. 3. 2024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4182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 descr="Obsah obrázku kresba, klipart, kreslené, kruh&#10;&#10;Popis byl vytvořen automaticky">
            <a:extLst>
              <a:ext uri="{FF2B5EF4-FFF2-40B4-BE49-F238E27FC236}">
                <a16:creationId xmlns:a16="http://schemas.microsoft.com/office/drawing/2014/main" id="{4FE93EC7-B4C4-C6D5-92CD-F8B8AC8EA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393" y="0"/>
            <a:ext cx="1019175" cy="7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DFD1E4F-907E-2850-E6F5-7AD9BC8D6A8B}"/>
              </a:ext>
            </a:extLst>
          </p:cNvPr>
          <p:cNvSpPr txBox="1"/>
          <p:nvPr/>
        </p:nvSpPr>
        <p:spPr>
          <a:xfrm>
            <a:off x="10942798" y="619838"/>
            <a:ext cx="1090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accent6">
                    <a:lumMod val="75000"/>
                  </a:schemeClr>
                </a:solidFill>
              </a:rPr>
              <a:t>Hamerský potok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CB391CA1-9359-62FF-BEA3-7564D18322EE}"/>
              </a:ext>
            </a:extLst>
          </p:cNvPr>
          <p:cNvSpPr txBox="1">
            <a:spLocks/>
          </p:cNvSpPr>
          <p:nvPr/>
        </p:nvSpPr>
        <p:spPr>
          <a:xfrm>
            <a:off x="2696416" y="80166"/>
            <a:ext cx="286618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Šindelka</a:t>
            </a:r>
            <a:endParaRPr lang="cs-CZ" dirty="0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6AB07E15-F337-CCF3-06BD-B477383EAE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0522202"/>
              </p:ext>
            </p:extLst>
          </p:nvPr>
        </p:nvGraphicFramePr>
        <p:xfrm>
          <a:off x="6178062" y="742947"/>
          <a:ext cx="6013938" cy="4126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6652F931-F840-9A5B-466A-9FEA7BF444C1}"/>
              </a:ext>
            </a:extLst>
          </p:cNvPr>
          <p:cNvSpPr txBox="1"/>
          <p:nvPr/>
        </p:nvSpPr>
        <p:spPr>
          <a:xfrm>
            <a:off x="6096000" y="5375294"/>
            <a:ext cx="6032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Zhoršení stavu. Výskyt jednotlivých imag velkých šídel může</a:t>
            </a:r>
          </a:p>
          <a:p>
            <a:r>
              <a:rPr lang="cs-CZ" dirty="0"/>
              <a:t> být spíš náhodný – velká migrační aktivita</a:t>
            </a:r>
          </a:p>
          <a:p>
            <a:r>
              <a:rPr lang="cs-CZ" dirty="0"/>
              <a:t>2022 - ?? – 1. horko neloveno; 2023 – 128 kg/ha (</a:t>
            </a:r>
            <a:r>
              <a:rPr lang="cs-CZ" dirty="0" err="1"/>
              <a:t>Ab,Ca,Ka,slunka</a:t>
            </a:r>
            <a:r>
              <a:rPr lang="cs-CZ" dirty="0"/>
              <a:t>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81ADC42-24E5-8547-3379-22786C766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5" y="2224862"/>
            <a:ext cx="5922335" cy="444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21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 descr="Obsah obrázku kresba, klipart, kreslené, kruh&#10;&#10;Popis byl vytvořen automaticky">
            <a:extLst>
              <a:ext uri="{FF2B5EF4-FFF2-40B4-BE49-F238E27FC236}">
                <a16:creationId xmlns:a16="http://schemas.microsoft.com/office/drawing/2014/main" id="{4FE93EC7-B4C4-C6D5-92CD-F8B8AC8EA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393" y="0"/>
            <a:ext cx="1019175" cy="7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DFD1E4F-907E-2850-E6F5-7AD9BC8D6A8B}"/>
              </a:ext>
            </a:extLst>
          </p:cNvPr>
          <p:cNvSpPr txBox="1"/>
          <p:nvPr/>
        </p:nvSpPr>
        <p:spPr>
          <a:xfrm>
            <a:off x="10942798" y="619838"/>
            <a:ext cx="1090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accent6">
                    <a:lumMod val="75000"/>
                  </a:schemeClr>
                </a:solidFill>
              </a:rPr>
              <a:t>Hamerský potok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A0F5A567-453C-EDF2-FF22-B563E4A227F8}"/>
              </a:ext>
            </a:extLst>
          </p:cNvPr>
          <p:cNvSpPr txBox="1">
            <a:spLocks/>
          </p:cNvSpPr>
          <p:nvPr/>
        </p:nvSpPr>
        <p:spPr>
          <a:xfrm>
            <a:off x="2527066" y="-221723"/>
            <a:ext cx="2667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Výtažník</a:t>
            </a:r>
            <a:endParaRPr lang="cs-CZ" dirty="0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ABB77926-B2AB-A86F-9167-4604701BD3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8358322"/>
              </p:ext>
            </p:extLst>
          </p:nvPr>
        </p:nvGraphicFramePr>
        <p:xfrm>
          <a:off x="6206792" y="882119"/>
          <a:ext cx="5826369" cy="3675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D6821A33-390A-0168-BA62-0BB563822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2"/>
            <a:ext cx="6110177" cy="458263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FB0D631-056C-D127-AFF3-E48C7C123F9A}"/>
              </a:ext>
            </a:extLst>
          </p:cNvPr>
          <p:cNvSpPr txBox="1"/>
          <p:nvPr/>
        </p:nvSpPr>
        <p:spPr>
          <a:xfrm>
            <a:off x="6206791" y="5231218"/>
            <a:ext cx="5826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Jednoznačné zhoršení stavu</a:t>
            </a:r>
          </a:p>
          <a:p>
            <a:r>
              <a:rPr lang="cs-CZ" dirty="0"/>
              <a:t>2022 – 51 kg/ha (</a:t>
            </a:r>
            <a:r>
              <a:rPr lang="cs-CZ" dirty="0" err="1"/>
              <a:t>Ca,Š,L,Oř</a:t>
            </a:r>
            <a:r>
              <a:rPr lang="cs-CZ" dirty="0"/>
              <a:t>); 2023 – 266 kg/ha (</a:t>
            </a:r>
            <a:r>
              <a:rPr lang="cs-CZ" dirty="0" err="1"/>
              <a:t>K,Ca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3820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 descr="Obsah obrázku kresba, klipart, kreslené, kruh&#10;&#10;Popis byl vytvořen automaticky">
            <a:extLst>
              <a:ext uri="{FF2B5EF4-FFF2-40B4-BE49-F238E27FC236}">
                <a16:creationId xmlns:a16="http://schemas.microsoft.com/office/drawing/2014/main" id="{4FE93EC7-B4C4-C6D5-92CD-F8B8AC8EA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393" y="0"/>
            <a:ext cx="1019175" cy="7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DFD1E4F-907E-2850-E6F5-7AD9BC8D6A8B}"/>
              </a:ext>
            </a:extLst>
          </p:cNvPr>
          <p:cNvSpPr txBox="1"/>
          <p:nvPr/>
        </p:nvSpPr>
        <p:spPr>
          <a:xfrm>
            <a:off x="10942798" y="619838"/>
            <a:ext cx="1090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accent6">
                    <a:lumMod val="75000"/>
                  </a:schemeClr>
                </a:solidFill>
              </a:rPr>
              <a:t>Hamerský potok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D20FD7D-F6AB-678B-1203-F9E1A09DCAD2}"/>
              </a:ext>
            </a:extLst>
          </p:cNvPr>
          <p:cNvSpPr txBox="1">
            <a:spLocks/>
          </p:cNvSpPr>
          <p:nvPr/>
        </p:nvSpPr>
        <p:spPr>
          <a:xfrm>
            <a:off x="2441588" y="-42944"/>
            <a:ext cx="196277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Kolvín</a:t>
            </a:r>
            <a:endParaRPr lang="cs-CZ" dirty="0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B5EA5D32-3F24-8D45-05CC-C8E7458CE8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5393624"/>
              </p:ext>
            </p:extLst>
          </p:nvPr>
        </p:nvGraphicFramePr>
        <p:xfrm>
          <a:off x="6159144" y="866059"/>
          <a:ext cx="6032856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33A1DD1D-8F8B-C593-04F9-2493D524B770}"/>
              </a:ext>
            </a:extLst>
          </p:cNvPr>
          <p:cNvSpPr txBox="1"/>
          <p:nvPr/>
        </p:nvSpPr>
        <p:spPr>
          <a:xfrm>
            <a:off x="6096000" y="5438059"/>
            <a:ext cx="6032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Změny neutrální až mírné zhoršení – částečně ovlivněno </a:t>
            </a:r>
          </a:p>
          <a:p>
            <a:r>
              <a:rPr lang="cs-CZ" dirty="0"/>
              <a:t>snižujícím se stavem vody. Ta v druhé polovině sezony 2023</a:t>
            </a:r>
          </a:p>
          <a:p>
            <a:r>
              <a:rPr lang="cs-CZ" dirty="0"/>
              <a:t>nedosahovala do litorálů</a:t>
            </a:r>
          </a:p>
          <a:p>
            <a:r>
              <a:rPr lang="cs-CZ" dirty="0"/>
              <a:t>2022 – 40 kg/ha (Ca); 2023 – bez obsádky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A434E3B-6E92-7057-BDF4-803764426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2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 descr="Obsah obrázku kresba, klipart, kreslené, kruh&#10;&#10;Popis byl vytvořen automaticky">
            <a:extLst>
              <a:ext uri="{FF2B5EF4-FFF2-40B4-BE49-F238E27FC236}">
                <a16:creationId xmlns:a16="http://schemas.microsoft.com/office/drawing/2014/main" id="{4FE93EC7-B4C4-C6D5-92CD-F8B8AC8EA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393" y="0"/>
            <a:ext cx="1019175" cy="7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DFD1E4F-907E-2850-E6F5-7AD9BC8D6A8B}"/>
              </a:ext>
            </a:extLst>
          </p:cNvPr>
          <p:cNvSpPr txBox="1"/>
          <p:nvPr/>
        </p:nvSpPr>
        <p:spPr>
          <a:xfrm>
            <a:off x="10942798" y="619838"/>
            <a:ext cx="1090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accent6">
                    <a:lumMod val="75000"/>
                  </a:schemeClr>
                </a:solidFill>
              </a:rPr>
              <a:t>Hamerský potok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CDDC564C-A746-4EE1-9116-B904C8FB4734}"/>
              </a:ext>
            </a:extLst>
          </p:cNvPr>
          <p:cNvSpPr txBox="1">
            <a:spLocks/>
          </p:cNvSpPr>
          <p:nvPr/>
        </p:nvSpPr>
        <p:spPr>
          <a:xfrm>
            <a:off x="2950535" y="548891"/>
            <a:ext cx="1564758" cy="6343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Vizír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668C055F-079B-0B13-D1AB-6A01AE6AF3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579628"/>
              </p:ext>
            </p:extLst>
          </p:nvPr>
        </p:nvGraphicFramePr>
        <p:xfrm>
          <a:off x="6209414" y="742948"/>
          <a:ext cx="5982586" cy="4425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AF1BD14A-C35B-031E-3FF9-5C03E8D36D8E}"/>
              </a:ext>
            </a:extLst>
          </p:cNvPr>
          <p:cNvSpPr txBox="1"/>
          <p:nvPr/>
        </p:nvSpPr>
        <p:spPr>
          <a:xfrm>
            <a:off x="6209414" y="5037833"/>
            <a:ext cx="58653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Začátkem roku 2023 významné zlepšení průhlednosti.</a:t>
            </a:r>
          </a:p>
          <a:p>
            <a:r>
              <a:rPr lang="cs-CZ" dirty="0"/>
              <a:t>ALE!</a:t>
            </a:r>
          </a:p>
          <a:p>
            <a:r>
              <a:rPr lang="cs-CZ" dirty="0"/>
              <a:t>Postupné zhoršení v průběhu sezony 2023 – pokles hladiny, koncentrace obsádky, snížení průhlednosti.</a:t>
            </a:r>
          </a:p>
          <a:p>
            <a:r>
              <a:rPr lang="cs-CZ" dirty="0"/>
              <a:t>2022 – 177 kg/ha; 2023 – 43 kg/ha (</a:t>
            </a:r>
            <a:r>
              <a:rPr lang="cs-CZ" dirty="0" err="1"/>
              <a:t>Š,Ca,Su,slunečnice</a:t>
            </a:r>
            <a:r>
              <a:rPr lang="cs-CZ" dirty="0"/>
              <a:t>, sumeček)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ED6ACC3-74D0-D42D-F082-FEAA25E77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1450"/>
            <a:ext cx="6209414" cy="46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06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050" name="Picture 2" descr="Jihočeská univerzita má nové logo. Odkazuje na pětilistou růži ...">
            <a:extLst>
              <a:ext uri="{FF2B5EF4-FFF2-40B4-BE49-F238E27FC236}">
                <a16:creationId xmlns:a16="http://schemas.microsoft.com/office/drawing/2014/main" id="{09706D00-C5DA-2392-9ED1-A835AC122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951" y="0"/>
            <a:ext cx="2650880" cy="65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FA18048-83D2-56D3-B91F-B95AE29547EC}"/>
              </a:ext>
            </a:extLst>
          </p:cNvPr>
          <p:cNvSpPr txBox="1"/>
          <p:nvPr/>
        </p:nvSpPr>
        <p:spPr>
          <a:xfrm>
            <a:off x="2785210" y="158066"/>
            <a:ext cx="62516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/>
              <a:t>A co vodní brouci?</a:t>
            </a:r>
          </a:p>
        </p:txBody>
      </p:sp>
      <p:pic>
        <p:nvPicPr>
          <p:cNvPr id="2054" name="Picture 6" descr="Rhantus suturalis">
            <a:extLst>
              <a:ext uri="{FF2B5EF4-FFF2-40B4-BE49-F238E27FC236}">
                <a16:creationId xmlns:a16="http://schemas.microsoft.com/office/drawing/2014/main" id="{28E1CDCC-C12E-5FB7-FA38-7C8AFA025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00" y="1272056"/>
            <a:ext cx="405765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58CF367-BA06-D5EF-696A-66AD07AE2F0A}"/>
              </a:ext>
            </a:extLst>
          </p:cNvPr>
          <p:cNvSpPr txBox="1"/>
          <p:nvPr/>
        </p:nvSpPr>
        <p:spPr>
          <a:xfrm>
            <a:off x="4917960" y="1870896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0" i="0" u="sng" dirty="0">
                <a:effectLst/>
                <a:latin typeface="Inter"/>
                <a:hlinkClick r:id="rId5"/>
              </a:rPr>
              <a:t>RNDr. Ing. Vojtěch Kolář, Ph.D.</a:t>
            </a:r>
            <a:endParaRPr lang="cs-CZ" b="0" i="0" u="sng" dirty="0">
              <a:effectLst/>
              <a:latin typeface="Inter"/>
            </a:endParaRPr>
          </a:p>
          <a:p>
            <a:pPr algn="ctr"/>
            <a:r>
              <a:rPr lang="cs-CZ" b="0" i="0" u="sng" dirty="0">
                <a:effectLst/>
                <a:latin typeface="Inter"/>
              </a:rPr>
              <a:t> Jihočeská univerzita, </a:t>
            </a:r>
            <a:r>
              <a:rPr lang="cs-CZ" b="0" i="0" u="sng" dirty="0" err="1">
                <a:effectLst/>
                <a:latin typeface="Inter"/>
              </a:rPr>
              <a:t>PřF</a:t>
            </a:r>
            <a:r>
              <a:rPr lang="cs-CZ" b="0" i="0" u="sng" dirty="0">
                <a:effectLst/>
                <a:latin typeface="Inter"/>
              </a:rPr>
              <a:t> Katedra biologie ekosystémů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2432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BEF1D0E-2735-6ECF-C167-D70054D3024B}"/>
              </a:ext>
            </a:extLst>
          </p:cNvPr>
          <p:cNvSpPr txBox="1"/>
          <p:nvPr/>
        </p:nvSpPr>
        <p:spPr>
          <a:xfrm>
            <a:off x="4295558" y="354158"/>
            <a:ext cx="32580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/>
              <a:t>Metodika</a:t>
            </a:r>
          </a:p>
        </p:txBody>
      </p:sp>
      <p:pic>
        <p:nvPicPr>
          <p:cNvPr id="5" name="Picture 2" descr="Jihočeská univerzita má nové logo. Odkazuje na pětilistou růži ...">
            <a:extLst>
              <a:ext uri="{FF2B5EF4-FFF2-40B4-BE49-F238E27FC236}">
                <a16:creationId xmlns:a16="http://schemas.microsoft.com/office/drawing/2014/main" id="{01ED0B99-BFF6-EAD3-CF7D-2563826F9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951" y="0"/>
            <a:ext cx="2650880" cy="65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Obsah obrázku venku, strom, pole, Louka&#10;&#10;Popis byl vytvořen automaticky">
            <a:extLst>
              <a:ext uri="{FF2B5EF4-FFF2-40B4-BE49-F238E27FC236}">
                <a16:creationId xmlns:a16="http://schemas.microsoft.com/office/drawing/2014/main" id="{EB7118ED-E96A-AC06-9C96-BD3147C41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6" y="1911284"/>
            <a:ext cx="6243687" cy="468276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411E9E1-854A-47B5-31A0-F4C7F202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566" y="1981459"/>
            <a:ext cx="31718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551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 descr="Obsah obrázku kresba, klipart, kreslené, kruh&#10;&#10;Popis byl vytvořen automaticky">
            <a:extLst>
              <a:ext uri="{FF2B5EF4-FFF2-40B4-BE49-F238E27FC236}">
                <a16:creationId xmlns:a16="http://schemas.microsoft.com/office/drawing/2014/main" id="{4FE93EC7-B4C4-C6D5-92CD-F8B8AC8EA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393" y="0"/>
            <a:ext cx="1019175" cy="74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Obsah obrázku bezobratlý, brouk, hmyz, území&#10;&#10;Popis byl vytvořen automaticky">
            <a:extLst>
              <a:ext uri="{FF2B5EF4-FFF2-40B4-BE49-F238E27FC236}">
                <a16:creationId xmlns:a16="http://schemas.microsoft.com/office/drawing/2014/main" id="{2FF7453B-A17D-056C-39F7-31B0B1002D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5573" y="742948"/>
            <a:ext cx="4467225" cy="2990851"/>
          </a:xfrm>
          <a:prstGeom prst="rect">
            <a:avLst/>
          </a:prstGeom>
        </p:spPr>
      </p:pic>
      <p:pic>
        <p:nvPicPr>
          <p:cNvPr id="1026" name="Picture 2" descr="Ranatra linearis - jehlanka válcovitá | Nepidae - splešťulovití ...">
            <a:extLst>
              <a:ext uri="{FF2B5EF4-FFF2-40B4-BE49-F238E27FC236}">
                <a16:creationId xmlns:a16="http://schemas.microsoft.com/office/drawing/2014/main" id="{4833FACF-49EC-5ADF-E473-B86A42D22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60" y="884033"/>
            <a:ext cx="3543300" cy="270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Jihočeská univerzita má nové logo. Odkazuje na pětilistou růži ...">
            <a:extLst>
              <a:ext uri="{FF2B5EF4-FFF2-40B4-BE49-F238E27FC236}">
                <a16:creationId xmlns:a16="http://schemas.microsoft.com/office/drawing/2014/main" id="{4038D1A3-F711-503F-2316-7528EDE2F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951" y="0"/>
            <a:ext cx="2650880" cy="65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FBD3481B-1D67-7348-8141-76B7B2F7E7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2671019"/>
              </p:ext>
            </p:extLst>
          </p:nvPr>
        </p:nvGraphicFramePr>
        <p:xfrm>
          <a:off x="8782049" y="3818169"/>
          <a:ext cx="3019427" cy="1819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C34D667E-A0A1-0A85-EA49-062049672D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405087"/>
              </p:ext>
            </p:extLst>
          </p:nvPr>
        </p:nvGraphicFramePr>
        <p:xfrm>
          <a:off x="5973006" y="3818169"/>
          <a:ext cx="2736179" cy="1891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6AC90C11-B291-4D3E-F298-C162622637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3348157"/>
              </p:ext>
            </p:extLst>
          </p:nvPr>
        </p:nvGraphicFramePr>
        <p:xfrm>
          <a:off x="2933700" y="3765101"/>
          <a:ext cx="2736179" cy="1891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6" name="Graf 15">
            <a:extLst>
              <a:ext uri="{FF2B5EF4-FFF2-40B4-BE49-F238E27FC236}">
                <a16:creationId xmlns:a16="http://schemas.microsoft.com/office/drawing/2014/main" id="{166017C3-0876-B4A3-CAA5-D04EC4BF2B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4428364"/>
              </p:ext>
            </p:extLst>
          </p:nvPr>
        </p:nvGraphicFramePr>
        <p:xfrm>
          <a:off x="63496" y="3818169"/>
          <a:ext cx="2736179" cy="1891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152732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D73553D-D342-FF45-08B2-70713CAE1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7255" y="658578"/>
            <a:ext cx="2486025" cy="359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otoalbum waterdiertjes - Waterschap Limburg">
            <a:extLst>
              <a:ext uri="{FF2B5EF4-FFF2-40B4-BE49-F238E27FC236}">
                <a16:creationId xmlns:a16="http://schemas.microsoft.com/office/drawing/2014/main" id="{5BF1476E-2AE8-E62E-A867-135CDEDFA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6631" y="2078831"/>
            <a:ext cx="2873840" cy="218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F3CF982-56CB-9E2D-1F7D-DDF392DFAF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3822" y="2078831"/>
            <a:ext cx="2762250" cy="2181225"/>
          </a:xfrm>
          <a:prstGeom prst="rect">
            <a:avLst/>
          </a:prstGeom>
        </p:spPr>
      </p:pic>
      <p:pic>
        <p:nvPicPr>
          <p:cNvPr id="4104" name="Picture 8" descr="Hydrophilus piceus Vodomil čierny Great silver water beetle Större ...">
            <a:extLst>
              <a:ext uri="{FF2B5EF4-FFF2-40B4-BE49-F238E27FC236}">
                <a16:creationId xmlns:a16="http://schemas.microsoft.com/office/drawing/2014/main" id="{1F51A5E5-6259-A141-EE36-CF4123DC9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66294" y="807482"/>
            <a:ext cx="3184537" cy="34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E54EA94-C8C1-7F18-FC92-BA7235C595B5}"/>
              </a:ext>
            </a:extLst>
          </p:cNvPr>
          <p:cNvSpPr txBox="1"/>
          <p:nvPr/>
        </p:nvSpPr>
        <p:spPr>
          <a:xfrm>
            <a:off x="3881137" y="267176"/>
            <a:ext cx="39466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/>
              <a:t>Významné druhy </a:t>
            </a:r>
          </a:p>
          <a:p>
            <a:r>
              <a:rPr lang="cs-CZ" sz="4000" dirty="0"/>
              <a:t>vodních brouků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48B797A-31FB-5310-D7E2-05D835ABB87B}"/>
              </a:ext>
            </a:extLst>
          </p:cNvPr>
          <p:cNvSpPr txBox="1"/>
          <p:nvPr/>
        </p:nvSpPr>
        <p:spPr>
          <a:xfrm>
            <a:off x="428624" y="4486275"/>
            <a:ext cx="10771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Křepčík</a:t>
            </a:r>
            <a:r>
              <a:rPr lang="cs-CZ" dirty="0"/>
              <a:t> obroubený                     Plavčík                                              Potápník </a:t>
            </a:r>
            <a:r>
              <a:rPr lang="cs-CZ" dirty="0" err="1"/>
              <a:t>dvojčárý</a:t>
            </a:r>
            <a:r>
              <a:rPr lang="cs-CZ" dirty="0"/>
              <a:t>                          Vodomil černý</a:t>
            </a:r>
          </a:p>
          <a:p>
            <a:r>
              <a:rPr lang="cs-CZ" i="1" dirty="0" err="1"/>
              <a:t>Cybister</a:t>
            </a:r>
            <a:r>
              <a:rPr lang="cs-CZ" i="1" dirty="0"/>
              <a:t> </a:t>
            </a:r>
            <a:r>
              <a:rPr lang="cs-CZ" i="1" dirty="0" err="1"/>
              <a:t>lateralimarginalis</a:t>
            </a:r>
            <a:r>
              <a:rPr lang="cs-CZ" i="1" dirty="0"/>
              <a:t>      </a:t>
            </a:r>
            <a:r>
              <a:rPr lang="cs-CZ" i="1" dirty="0" err="1"/>
              <a:t>Haliplus</a:t>
            </a:r>
            <a:r>
              <a:rPr lang="cs-CZ" i="1" dirty="0"/>
              <a:t> </a:t>
            </a:r>
            <a:r>
              <a:rPr lang="cs-CZ" i="1" dirty="0" err="1"/>
              <a:t>fulvus</a:t>
            </a:r>
            <a:r>
              <a:rPr lang="cs-CZ" dirty="0"/>
              <a:t>                             </a:t>
            </a:r>
            <a:r>
              <a:rPr lang="cs-CZ" i="1" dirty="0" err="1"/>
              <a:t>Graphoderus</a:t>
            </a:r>
            <a:r>
              <a:rPr lang="cs-CZ" i="1" dirty="0"/>
              <a:t> </a:t>
            </a:r>
            <a:r>
              <a:rPr lang="cs-CZ" i="1" dirty="0" err="1"/>
              <a:t>bilineatus</a:t>
            </a:r>
            <a:r>
              <a:rPr lang="cs-CZ" i="1" dirty="0"/>
              <a:t>              </a:t>
            </a:r>
            <a:r>
              <a:rPr lang="cs-CZ" i="1" dirty="0" err="1"/>
              <a:t>Hydrophilus</a:t>
            </a:r>
            <a:r>
              <a:rPr lang="cs-CZ" i="1" dirty="0"/>
              <a:t> </a:t>
            </a:r>
            <a:r>
              <a:rPr lang="cs-CZ" i="1" dirty="0" err="1"/>
              <a:t>piceus</a:t>
            </a:r>
            <a:endParaRPr lang="cs-CZ" i="1" dirty="0"/>
          </a:p>
        </p:txBody>
      </p:sp>
      <p:pic>
        <p:nvPicPr>
          <p:cNvPr id="6" name="Picture 2" descr="Jihočeská univerzita má nové logo. Odkazuje na pětilistou růži ...">
            <a:extLst>
              <a:ext uri="{FF2B5EF4-FFF2-40B4-BE49-F238E27FC236}">
                <a16:creationId xmlns:a16="http://schemas.microsoft.com/office/drawing/2014/main" id="{B03DE288-5820-5381-F5B4-4542D1682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951" y="0"/>
            <a:ext cx="2650880" cy="65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idessus grossepunctatus (Bidessus grossepunctatus) - Naturbasen">
            <a:extLst>
              <a:ext uri="{FF2B5EF4-FFF2-40B4-BE49-F238E27FC236}">
                <a16:creationId xmlns:a16="http://schemas.microsoft.com/office/drawing/2014/main" id="{6B84D40D-D77D-7E92-24E2-4398A0FED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1018363" y="4823442"/>
            <a:ext cx="1329534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558E23A-640D-1FA6-B203-1BA6A5AFAEFD}"/>
              </a:ext>
            </a:extLst>
          </p:cNvPr>
          <p:cNvSpPr txBox="1"/>
          <p:nvPr/>
        </p:nvSpPr>
        <p:spPr>
          <a:xfrm>
            <a:off x="3162300" y="6248400"/>
            <a:ext cx="372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Potápník </a:t>
            </a:r>
            <a:r>
              <a:rPr lang="cs-CZ" i="1" dirty="0" err="1"/>
              <a:t>Bidessus</a:t>
            </a:r>
            <a:r>
              <a:rPr lang="cs-CZ" i="1" dirty="0"/>
              <a:t> </a:t>
            </a:r>
            <a:r>
              <a:rPr lang="cs-CZ" i="1" dirty="0" err="1"/>
              <a:t>grossepunctatus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1985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B69AE-D006-1448-C30F-E9CFAAD09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B8FC4D8-C369-8F1F-96B1-168FC0B4C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124" y="5849319"/>
            <a:ext cx="1577907" cy="83805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A34E727-E15D-59C9-ECBA-14A72612E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817" y="6365703"/>
            <a:ext cx="1487871" cy="38162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9CD8D15-1090-FAFE-446E-24CB6788F0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91843" y="5683908"/>
            <a:ext cx="1007820" cy="681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B2F6BAB-BECC-3E30-691F-A27C6F4D5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98" y="5174393"/>
            <a:ext cx="2230601" cy="43446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C0E5940-7D09-7D23-3830-23A9FFC25E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757" y="4216810"/>
            <a:ext cx="2873440" cy="156320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5BE80E4-9122-74F1-5EC3-BBE8678CB318}"/>
              </a:ext>
            </a:extLst>
          </p:cNvPr>
          <p:cNvSpPr txBox="1"/>
          <p:nvPr/>
        </p:nvSpPr>
        <p:spPr>
          <a:xfrm>
            <a:off x="638160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podporu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CD3813E-5454-EF54-0746-96F14AB0BCF6}"/>
              </a:ext>
            </a:extLst>
          </p:cNvPr>
          <p:cNvSpPr txBox="1"/>
          <p:nvPr/>
        </p:nvSpPr>
        <p:spPr>
          <a:xfrm>
            <a:off x="4770539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00B050"/>
                </a:solidFill>
              </a:rPr>
              <a:t>Partneři projektu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DC8C091-0497-D7D1-CDE2-351FD78B8F83}"/>
              </a:ext>
            </a:extLst>
          </p:cNvPr>
          <p:cNvSpPr txBox="1"/>
          <p:nvPr/>
        </p:nvSpPr>
        <p:spPr>
          <a:xfrm>
            <a:off x="8400967" y="3853267"/>
            <a:ext cx="365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propůjčení lokalit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72" y="4228901"/>
            <a:ext cx="1063255" cy="8065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556202B-2D9A-9302-74C1-F8626AD718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54" y="4216810"/>
            <a:ext cx="1573752" cy="81863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0E35F2D-9EB5-094E-7631-60C01B67AA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93" y="5076927"/>
            <a:ext cx="1331413" cy="62939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231E08D-31D4-1F04-35F2-F67A10B805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32" y="5849319"/>
            <a:ext cx="2223136" cy="65595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6A3884-E608-ED29-5D83-08C15F4125A5}"/>
              </a:ext>
            </a:extLst>
          </p:cNvPr>
          <p:cNvSpPr txBox="1"/>
          <p:nvPr/>
        </p:nvSpPr>
        <p:spPr>
          <a:xfrm>
            <a:off x="2474141" y="1388099"/>
            <a:ext cx="6837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i="1" dirty="0">
                <a:solidFill>
                  <a:srgbClr val="00B050"/>
                </a:solidFill>
              </a:rPr>
              <a:t>Děkujeme za pozornost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EFC6CF4-EE7F-E0E1-EEF6-D47378F2357C}"/>
              </a:ext>
            </a:extLst>
          </p:cNvPr>
          <p:cNvSpPr txBox="1"/>
          <p:nvPr/>
        </p:nvSpPr>
        <p:spPr>
          <a:xfrm>
            <a:off x="638160" y="3098959"/>
            <a:ext cx="11509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Kontakty: </a:t>
            </a:r>
            <a:r>
              <a:rPr lang="cs-CZ" sz="2000" dirty="0"/>
              <a:t>Ing. Petr Hesoun; petr.hesoun@seznam.cz; tel. 724300670</a:t>
            </a:r>
          </a:p>
          <a:p>
            <a:pPr algn="ctr"/>
            <a:r>
              <a:rPr lang="cs-CZ" sz="2000" dirty="0"/>
              <a:t>  RNDr., Ing. Vojtěch Kolář, PhD; </a:t>
            </a:r>
            <a:r>
              <a:rPr lang="cs-CZ" sz="2000" b="0" i="0" dirty="0">
                <a:effectLst/>
                <a:latin typeface="Inter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kolarv02@prf.jcu.cz</a:t>
            </a:r>
            <a:r>
              <a:rPr lang="cs-CZ" sz="2000" b="0" i="0" dirty="0">
                <a:effectLst/>
                <a:latin typeface="Inter"/>
              </a:rPr>
              <a:t>; tel. </a:t>
            </a:r>
            <a:r>
              <a:rPr lang="cs-CZ" sz="2000" b="0" i="0" dirty="0">
                <a:solidFill>
                  <a:srgbClr val="1E1E1E"/>
                </a:solidFill>
                <a:effectLst/>
                <a:latin typeface="Inter"/>
              </a:rPr>
              <a:t>+420 389 032 282</a:t>
            </a:r>
            <a:endParaRPr lang="cs-CZ" sz="2000" dirty="0"/>
          </a:p>
        </p:txBody>
      </p:sp>
      <p:pic>
        <p:nvPicPr>
          <p:cNvPr id="5" name="Obrázek 4" descr="Obsah obrázku kresba, klipart, kreslené, kruh&#10;&#10;Popis byl vytvořen automaticky">
            <a:extLst>
              <a:ext uri="{FF2B5EF4-FFF2-40B4-BE49-F238E27FC236}">
                <a16:creationId xmlns:a16="http://schemas.microsoft.com/office/drawing/2014/main" id="{07BA190B-262B-2C17-03C1-BC3C3D59D5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72" y="75376"/>
            <a:ext cx="1019175" cy="7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ED8DF8C-5345-ADFD-AB43-47388B9D3DD7}"/>
              </a:ext>
            </a:extLst>
          </p:cNvPr>
          <p:cNvSpPr txBox="1"/>
          <p:nvPr/>
        </p:nvSpPr>
        <p:spPr>
          <a:xfrm>
            <a:off x="128572" y="695214"/>
            <a:ext cx="1090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accent6">
                    <a:lumMod val="75000"/>
                  </a:schemeClr>
                </a:solidFill>
              </a:rPr>
              <a:t>Hamerský potok</a:t>
            </a:r>
          </a:p>
        </p:txBody>
      </p:sp>
      <p:pic>
        <p:nvPicPr>
          <p:cNvPr id="13" name="Picture 2" descr="Jihočeská univerzita má nové logo. Odkazuje na pětilistou růži ...">
            <a:extLst>
              <a:ext uri="{FF2B5EF4-FFF2-40B4-BE49-F238E27FC236}">
                <a16:creationId xmlns:a16="http://schemas.microsoft.com/office/drawing/2014/main" id="{E92A3E12-5993-0572-8E5A-3CC62292C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951" y="0"/>
            <a:ext cx="2650880" cy="65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082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 descr="Obsah obrázku kresba, klipart, kreslené, kruh&#10;&#10;Popis byl vytvořen automaticky">
            <a:extLst>
              <a:ext uri="{FF2B5EF4-FFF2-40B4-BE49-F238E27FC236}">
                <a16:creationId xmlns:a16="http://schemas.microsoft.com/office/drawing/2014/main" id="{4FE93EC7-B4C4-C6D5-92CD-F8B8AC8EA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393" y="0"/>
            <a:ext cx="1019175" cy="7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DFD1E4F-907E-2850-E6F5-7AD9BC8D6A8B}"/>
              </a:ext>
            </a:extLst>
          </p:cNvPr>
          <p:cNvSpPr txBox="1"/>
          <p:nvPr/>
        </p:nvSpPr>
        <p:spPr>
          <a:xfrm>
            <a:off x="10942798" y="619838"/>
            <a:ext cx="1090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accent6">
                    <a:lumMod val="75000"/>
                  </a:schemeClr>
                </a:solidFill>
              </a:rPr>
              <a:t>Hamerský potok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58AE96-F1D1-3DCB-1303-98FCE340E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0" y="1476374"/>
            <a:ext cx="6896100" cy="517207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61F28FB-E371-3CBF-0888-02BE52EAACFA}"/>
              </a:ext>
            </a:extLst>
          </p:cNvPr>
          <p:cNvSpPr txBox="1"/>
          <p:nvPr/>
        </p:nvSpPr>
        <p:spPr>
          <a:xfrm>
            <a:off x="3791824" y="358227"/>
            <a:ext cx="3796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Průzkum vážek</a:t>
            </a:r>
          </a:p>
        </p:txBody>
      </p:sp>
    </p:spTree>
    <p:extLst>
      <p:ext uri="{BB962C8B-B14F-4D97-AF65-F5344CB8AC3E}">
        <p14:creationId xmlns:p14="http://schemas.microsoft.com/office/powerpoint/2010/main" val="1342131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 descr="Obsah obrázku kresba, klipart, kreslené, kruh&#10;&#10;Popis byl vytvořen automaticky">
            <a:extLst>
              <a:ext uri="{FF2B5EF4-FFF2-40B4-BE49-F238E27FC236}">
                <a16:creationId xmlns:a16="http://schemas.microsoft.com/office/drawing/2014/main" id="{4FE93EC7-B4C4-C6D5-92CD-F8B8AC8EA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393" y="0"/>
            <a:ext cx="1019175" cy="7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DFD1E4F-907E-2850-E6F5-7AD9BC8D6A8B}"/>
              </a:ext>
            </a:extLst>
          </p:cNvPr>
          <p:cNvSpPr txBox="1"/>
          <p:nvPr/>
        </p:nvSpPr>
        <p:spPr>
          <a:xfrm>
            <a:off x="10942798" y="619838"/>
            <a:ext cx="1090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accent6">
                    <a:lumMod val="75000"/>
                  </a:schemeClr>
                </a:solidFill>
              </a:rPr>
              <a:t>Hamerský potok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D565A67-9D70-332B-F9DE-B37C1429B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5712" y="311692"/>
            <a:ext cx="9445256" cy="956930"/>
          </a:xfrm>
        </p:spPr>
        <p:txBody>
          <a:bodyPr>
            <a:normAutofit/>
          </a:bodyPr>
          <a:lstStyle/>
          <a:p>
            <a:r>
              <a:rPr lang="cs-CZ" dirty="0"/>
              <a:t>Metodika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55A2E44-C5AD-2F62-17CC-D14EA8442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384" y="1418635"/>
            <a:ext cx="3572771" cy="191340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A20C1D4-85BD-985B-9846-8D8C8DC41FA8}"/>
              </a:ext>
            </a:extLst>
          </p:cNvPr>
          <p:cNvSpPr txBox="1"/>
          <p:nvPr/>
        </p:nvSpPr>
        <p:spPr>
          <a:xfrm>
            <a:off x="4056473" y="1711842"/>
            <a:ext cx="7944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Početnost imag a epigamní chování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7B97AF6-69E0-160C-6B50-52DDC2746B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386" y="3081075"/>
            <a:ext cx="3620769" cy="204174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F69BCF4-D323-9389-EB1C-088AD9F0D7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387" y="5122823"/>
            <a:ext cx="3620768" cy="173517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D4247AE-6C9C-7D39-3518-0F3797F5B437}"/>
              </a:ext>
            </a:extLst>
          </p:cNvPr>
          <p:cNvSpPr txBox="1"/>
          <p:nvPr/>
        </p:nvSpPr>
        <p:spPr>
          <a:xfrm>
            <a:off x="4148823" y="3620155"/>
            <a:ext cx="3654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Početnost larev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49C5FA5-B2DC-7A44-E984-C90C5E4936DF}"/>
              </a:ext>
            </a:extLst>
          </p:cNvPr>
          <p:cNvSpPr txBox="1"/>
          <p:nvPr/>
        </p:nvSpPr>
        <p:spPr>
          <a:xfrm>
            <a:off x="4201466" y="5636469"/>
            <a:ext cx="4178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Početnost exuvií</a:t>
            </a:r>
          </a:p>
        </p:txBody>
      </p:sp>
    </p:spTree>
    <p:extLst>
      <p:ext uri="{BB962C8B-B14F-4D97-AF65-F5344CB8AC3E}">
        <p14:creationId xmlns:p14="http://schemas.microsoft.com/office/powerpoint/2010/main" val="1536839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 descr="Obsah obrázku kresba, klipart, kreslené, kruh&#10;&#10;Popis byl vytvořen automaticky">
            <a:extLst>
              <a:ext uri="{FF2B5EF4-FFF2-40B4-BE49-F238E27FC236}">
                <a16:creationId xmlns:a16="http://schemas.microsoft.com/office/drawing/2014/main" id="{4FE93EC7-B4C4-C6D5-92CD-F8B8AC8EA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393" y="0"/>
            <a:ext cx="1019175" cy="7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DFD1E4F-907E-2850-E6F5-7AD9BC8D6A8B}"/>
              </a:ext>
            </a:extLst>
          </p:cNvPr>
          <p:cNvSpPr txBox="1"/>
          <p:nvPr/>
        </p:nvSpPr>
        <p:spPr>
          <a:xfrm>
            <a:off x="10942798" y="619838"/>
            <a:ext cx="1090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accent6">
                    <a:lumMod val="75000"/>
                  </a:schemeClr>
                </a:solidFill>
              </a:rPr>
              <a:t>Hamerský potok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C09A4FF5-CE35-26AF-60CA-0346B0872989}"/>
              </a:ext>
            </a:extLst>
          </p:cNvPr>
          <p:cNvSpPr>
            <a:spLocks noGrp="1"/>
          </p:cNvSpPr>
          <p:nvPr/>
        </p:nvSpPr>
        <p:spPr>
          <a:xfrm>
            <a:off x="2305050" y="0"/>
            <a:ext cx="106032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000" dirty="0"/>
              <a:t>Velká Žabka</a:t>
            </a:r>
          </a:p>
        </p:txBody>
      </p:sp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25F0ECD4-BAFF-54BA-9B10-A887EC49CD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1398110"/>
              </p:ext>
            </p:extLst>
          </p:nvPr>
        </p:nvGraphicFramePr>
        <p:xfrm>
          <a:off x="6036397" y="866059"/>
          <a:ext cx="5996764" cy="4067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5" name="Obrázek 14">
            <a:extLst>
              <a:ext uri="{FF2B5EF4-FFF2-40B4-BE49-F238E27FC236}">
                <a16:creationId xmlns:a16="http://schemas.microsoft.com/office/drawing/2014/main" id="{54D309F2-AA08-EBF3-3784-BF37752CB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90194"/>
            <a:ext cx="5996764" cy="4547854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14EF5288-9F43-E4A9-76AE-4F0D40CAA678}"/>
              </a:ext>
            </a:extLst>
          </p:cNvPr>
          <p:cNvSpPr txBox="1"/>
          <p:nvPr/>
        </p:nvSpPr>
        <p:spPr>
          <a:xfrm>
            <a:off x="6517758" y="5518298"/>
            <a:ext cx="5479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Prokazatelné zlepšení stavu</a:t>
            </a:r>
          </a:p>
          <a:p>
            <a:r>
              <a:rPr lang="cs-CZ" dirty="0"/>
              <a:t>2022 - 372 kg/ha (</a:t>
            </a:r>
            <a:r>
              <a:rPr lang="cs-CZ" dirty="0" err="1"/>
              <a:t>K,L,Ka,slunka</a:t>
            </a:r>
            <a:r>
              <a:rPr lang="cs-CZ" dirty="0"/>
              <a:t>); 2023 - bez obsádky</a:t>
            </a:r>
          </a:p>
        </p:txBody>
      </p:sp>
    </p:spTree>
    <p:extLst>
      <p:ext uri="{BB962C8B-B14F-4D97-AF65-F5344CB8AC3E}">
        <p14:creationId xmlns:p14="http://schemas.microsoft.com/office/powerpoint/2010/main" val="2945059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 descr="Obsah obrázku kresba, klipart, kreslené, kruh&#10;&#10;Popis byl vytvořen automaticky">
            <a:extLst>
              <a:ext uri="{FF2B5EF4-FFF2-40B4-BE49-F238E27FC236}">
                <a16:creationId xmlns:a16="http://schemas.microsoft.com/office/drawing/2014/main" id="{4FE93EC7-B4C4-C6D5-92CD-F8B8AC8EA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393" y="0"/>
            <a:ext cx="1019175" cy="7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DFD1E4F-907E-2850-E6F5-7AD9BC8D6A8B}"/>
              </a:ext>
            </a:extLst>
          </p:cNvPr>
          <p:cNvSpPr txBox="1"/>
          <p:nvPr/>
        </p:nvSpPr>
        <p:spPr>
          <a:xfrm>
            <a:off x="10942798" y="619838"/>
            <a:ext cx="1090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accent6">
                    <a:lumMod val="75000"/>
                  </a:schemeClr>
                </a:solidFill>
              </a:rPr>
              <a:t>Hamerský potok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B4C1733-0DEB-F9C9-358F-E2309B907D1E}"/>
              </a:ext>
            </a:extLst>
          </p:cNvPr>
          <p:cNvSpPr>
            <a:spLocks noGrp="1"/>
          </p:cNvSpPr>
          <p:nvPr/>
        </p:nvSpPr>
        <p:spPr>
          <a:xfrm>
            <a:off x="2183523" y="80166"/>
            <a:ext cx="38267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000" dirty="0"/>
              <a:t>Malá Žabka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A2CEAB6C-27A0-DCAE-0CA4-CC2DF3CE11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2982194"/>
              </p:ext>
            </p:extLst>
          </p:nvPr>
        </p:nvGraphicFramePr>
        <p:xfrm>
          <a:off x="5886539" y="882118"/>
          <a:ext cx="5996762" cy="4155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8BFBAF1A-728F-D03F-9456-E87860ACCE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7898"/>
            <a:ext cx="5886539" cy="454010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81B0455-CE58-F166-4DE6-8359A93053CA}"/>
              </a:ext>
            </a:extLst>
          </p:cNvPr>
          <p:cNvSpPr txBox="1"/>
          <p:nvPr/>
        </p:nvSpPr>
        <p:spPr>
          <a:xfrm>
            <a:off x="6464594" y="5446678"/>
            <a:ext cx="5305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Negativní vliv obsádky zřejmě tlumí rozsáhlý litorál</a:t>
            </a:r>
          </a:p>
          <a:p>
            <a:r>
              <a:rPr lang="cs-CZ" dirty="0"/>
              <a:t>2022 - ?? (neloveno); 2023 - 467,3 kg/ha (</a:t>
            </a:r>
            <a:r>
              <a:rPr lang="cs-CZ" dirty="0" err="1"/>
              <a:t>K,L,Ka,Ab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16319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 descr="Obsah obrázku kresba, klipart, kreslené, kruh&#10;&#10;Popis byl vytvořen automaticky">
            <a:extLst>
              <a:ext uri="{FF2B5EF4-FFF2-40B4-BE49-F238E27FC236}">
                <a16:creationId xmlns:a16="http://schemas.microsoft.com/office/drawing/2014/main" id="{4FE93EC7-B4C4-C6D5-92CD-F8B8AC8EA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393" y="0"/>
            <a:ext cx="1019175" cy="7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DFD1E4F-907E-2850-E6F5-7AD9BC8D6A8B}"/>
              </a:ext>
            </a:extLst>
          </p:cNvPr>
          <p:cNvSpPr txBox="1"/>
          <p:nvPr/>
        </p:nvSpPr>
        <p:spPr>
          <a:xfrm>
            <a:off x="10942798" y="619838"/>
            <a:ext cx="1090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accent6">
                    <a:lumMod val="75000"/>
                  </a:schemeClr>
                </a:solidFill>
              </a:rPr>
              <a:t>Hamerský potok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681631C-8B27-B04B-779E-CD003DBEB1B9}"/>
              </a:ext>
            </a:extLst>
          </p:cNvPr>
          <p:cNvSpPr txBox="1">
            <a:spLocks/>
          </p:cNvSpPr>
          <p:nvPr/>
        </p:nvSpPr>
        <p:spPr>
          <a:xfrm>
            <a:off x="3173110" y="-221723"/>
            <a:ext cx="251141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Prázdný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4B033B4-8E8D-F61B-A824-A5AA281C2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1088"/>
            <a:ext cx="5684520" cy="4327452"/>
          </a:xfrm>
          <a:prstGeom prst="rect">
            <a:avLst/>
          </a:prstGeom>
        </p:spPr>
      </p:pic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481EA223-9E4B-2D1A-6844-819BCF2248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5152829"/>
              </p:ext>
            </p:extLst>
          </p:nvPr>
        </p:nvGraphicFramePr>
        <p:xfrm>
          <a:off x="5575504" y="866058"/>
          <a:ext cx="6422064" cy="4460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1F714ADE-3F1F-B54A-9CE7-B1ADC0A80BE8}"/>
              </a:ext>
            </a:extLst>
          </p:cNvPr>
          <p:cNvSpPr txBox="1"/>
          <p:nvPr/>
        </p:nvSpPr>
        <p:spPr>
          <a:xfrm>
            <a:off x="5886450" y="5791215"/>
            <a:ext cx="6574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Nejednoznačné změny</a:t>
            </a:r>
          </a:p>
          <a:p>
            <a:r>
              <a:rPr lang="cs-CZ" dirty="0"/>
              <a:t>2022 - 253 kg/ha (</a:t>
            </a:r>
            <a:r>
              <a:rPr lang="cs-CZ" dirty="0" err="1"/>
              <a:t>Ca</a:t>
            </a:r>
            <a:r>
              <a:rPr lang="cs-CZ" baseline="-25000" dirty="0" err="1"/>
              <a:t>g,</a:t>
            </a:r>
            <a:r>
              <a:rPr lang="cs-CZ" dirty="0" err="1"/>
              <a:t>Ka,L,Ab</a:t>
            </a:r>
            <a:r>
              <a:rPr lang="cs-CZ" dirty="0"/>
              <a:t>); 2023 - 66,7 kg/ha (nenasazeno)</a:t>
            </a:r>
          </a:p>
        </p:txBody>
      </p:sp>
    </p:spTree>
    <p:extLst>
      <p:ext uri="{BB962C8B-B14F-4D97-AF65-F5344CB8AC3E}">
        <p14:creationId xmlns:p14="http://schemas.microsoft.com/office/powerpoint/2010/main" val="4161605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 descr="Obsah obrázku kresba, klipart, kreslené, kruh&#10;&#10;Popis byl vytvořen automaticky">
            <a:extLst>
              <a:ext uri="{FF2B5EF4-FFF2-40B4-BE49-F238E27FC236}">
                <a16:creationId xmlns:a16="http://schemas.microsoft.com/office/drawing/2014/main" id="{4FE93EC7-B4C4-C6D5-92CD-F8B8AC8EA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393" y="0"/>
            <a:ext cx="1019175" cy="7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DFD1E4F-907E-2850-E6F5-7AD9BC8D6A8B}"/>
              </a:ext>
            </a:extLst>
          </p:cNvPr>
          <p:cNvSpPr txBox="1"/>
          <p:nvPr/>
        </p:nvSpPr>
        <p:spPr>
          <a:xfrm>
            <a:off x="10942798" y="619838"/>
            <a:ext cx="1090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accent6">
                    <a:lumMod val="75000"/>
                  </a:schemeClr>
                </a:solidFill>
              </a:rPr>
              <a:t>Hamerský potok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D5FA0652-6DC7-3334-384F-6EA898F501A6}"/>
              </a:ext>
            </a:extLst>
          </p:cNvPr>
          <p:cNvSpPr txBox="1">
            <a:spLocks/>
          </p:cNvSpPr>
          <p:nvPr/>
        </p:nvSpPr>
        <p:spPr>
          <a:xfrm>
            <a:off x="2755604" y="-97860"/>
            <a:ext cx="3980475" cy="14353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Prostřední</a:t>
            </a:r>
            <a:endParaRPr lang="cs-CZ" dirty="0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C6ABF9D7-700F-F050-E00B-DEFCCBBF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1975287"/>
              </p:ext>
            </p:extLst>
          </p:nvPr>
        </p:nvGraphicFramePr>
        <p:xfrm>
          <a:off x="6580213" y="742948"/>
          <a:ext cx="5548291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0204A192-5BD2-0467-8776-6739B4BE9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097"/>
            <a:ext cx="6641805" cy="498135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ED8E9D4-0A69-678F-AF75-3FD180533594}"/>
              </a:ext>
            </a:extLst>
          </p:cNvPr>
          <p:cNvSpPr txBox="1"/>
          <p:nvPr/>
        </p:nvSpPr>
        <p:spPr>
          <a:xfrm>
            <a:off x="7102549" y="5528930"/>
            <a:ext cx="42280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Nevýznamné změny</a:t>
            </a:r>
          </a:p>
          <a:p>
            <a:r>
              <a:rPr lang="cs-CZ" dirty="0"/>
              <a:t>2022 - ?? (neloveno); 2023 - 366,67 kg/ha</a:t>
            </a:r>
          </a:p>
          <a:p>
            <a:r>
              <a:rPr lang="cs-CZ" dirty="0"/>
              <a:t>(</a:t>
            </a:r>
            <a:r>
              <a:rPr lang="cs-CZ" dirty="0" err="1"/>
              <a:t>K,L,Ka,Ab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0475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 descr="Obsah obrázku kresba, klipart, kreslené, kruh&#10;&#10;Popis byl vytvořen automaticky">
            <a:extLst>
              <a:ext uri="{FF2B5EF4-FFF2-40B4-BE49-F238E27FC236}">
                <a16:creationId xmlns:a16="http://schemas.microsoft.com/office/drawing/2014/main" id="{4FE93EC7-B4C4-C6D5-92CD-F8B8AC8EA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393" y="0"/>
            <a:ext cx="1019175" cy="7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DFD1E4F-907E-2850-E6F5-7AD9BC8D6A8B}"/>
              </a:ext>
            </a:extLst>
          </p:cNvPr>
          <p:cNvSpPr txBox="1"/>
          <p:nvPr/>
        </p:nvSpPr>
        <p:spPr>
          <a:xfrm>
            <a:off x="10942798" y="619838"/>
            <a:ext cx="1090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accent6">
                    <a:lumMod val="75000"/>
                  </a:schemeClr>
                </a:solidFill>
              </a:rPr>
              <a:t>Hamerský potok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6A1AF92-268D-80D4-4068-235D0D375CB5}"/>
              </a:ext>
            </a:extLst>
          </p:cNvPr>
          <p:cNvSpPr txBox="1">
            <a:spLocks/>
          </p:cNvSpPr>
          <p:nvPr/>
        </p:nvSpPr>
        <p:spPr>
          <a:xfrm>
            <a:off x="2735757" y="-473870"/>
            <a:ext cx="3360243" cy="1690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Ledvinka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7EAC6789-83ED-4D98-55E0-CB595D5D90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6085384"/>
              </p:ext>
            </p:extLst>
          </p:nvPr>
        </p:nvGraphicFramePr>
        <p:xfrm>
          <a:off x="6010940" y="742948"/>
          <a:ext cx="6181060" cy="4423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98272ADC-E099-A278-586A-66E846D1BB6D}"/>
              </a:ext>
            </a:extLst>
          </p:cNvPr>
          <p:cNvSpPr txBox="1"/>
          <p:nvPr/>
        </p:nvSpPr>
        <p:spPr>
          <a:xfrm>
            <a:off x="6096000" y="5468721"/>
            <a:ext cx="5521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Významné zhoršení stavu. Negativní vliv obsádky nemůže tlumit litorál, který je minimální.</a:t>
            </a:r>
          </a:p>
          <a:p>
            <a:r>
              <a:rPr lang="cs-CZ" dirty="0"/>
              <a:t>2022 – 18 kg/ha (Š); 2023 – 345 kg/ha (</a:t>
            </a:r>
            <a:r>
              <a:rPr lang="cs-CZ" dirty="0" err="1"/>
              <a:t>K,Ca</a:t>
            </a:r>
            <a:r>
              <a:rPr lang="cs-CZ" dirty="0"/>
              <a:t>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CF63807-F042-BAF3-AD44-259A10A53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" y="2434855"/>
            <a:ext cx="5897526" cy="44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29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2" name="Obrázek 1" descr="Obsah obrázku kresba, klipart, kreslené, kruh&#10;&#10;Popis byl vytvořen automaticky">
            <a:extLst>
              <a:ext uri="{FF2B5EF4-FFF2-40B4-BE49-F238E27FC236}">
                <a16:creationId xmlns:a16="http://schemas.microsoft.com/office/drawing/2014/main" id="{4FE93EC7-B4C4-C6D5-92CD-F8B8AC8EA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393" y="0"/>
            <a:ext cx="1019175" cy="7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DFD1E4F-907E-2850-E6F5-7AD9BC8D6A8B}"/>
              </a:ext>
            </a:extLst>
          </p:cNvPr>
          <p:cNvSpPr txBox="1"/>
          <p:nvPr/>
        </p:nvSpPr>
        <p:spPr>
          <a:xfrm>
            <a:off x="10942798" y="619838"/>
            <a:ext cx="1090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accent6">
                    <a:lumMod val="75000"/>
                  </a:schemeClr>
                </a:solidFill>
              </a:rPr>
              <a:t>Hamerský potok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B1247286-CDF1-9720-F04B-BDB26CF67039}"/>
              </a:ext>
            </a:extLst>
          </p:cNvPr>
          <p:cNvSpPr txBox="1">
            <a:spLocks/>
          </p:cNvSpPr>
          <p:nvPr/>
        </p:nvSpPr>
        <p:spPr>
          <a:xfrm>
            <a:off x="2423160" y="201661"/>
            <a:ext cx="1788042" cy="8363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Gricák</a:t>
            </a:r>
            <a:endParaRPr lang="cs-CZ" dirty="0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EE9C5DC4-027D-A29C-EAA7-5A635294CF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4012300"/>
              </p:ext>
            </p:extLst>
          </p:nvPr>
        </p:nvGraphicFramePr>
        <p:xfrm>
          <a:off x="6259033" y="866059"/>
          <a:ext cx="5932967" cy="4536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A7001538-82E4-A3D7-E251-85E3FFAFD8AA}"/>
              </a:ext>
            </a:extLst>
          </p:cNvPr>
          <p:cNvSpPr txBox="1"/>
          <p:nvPr/>
        </p:nvSpPr>
        <p:spPr>
          <a:xfrm>
            <a:off x="6643441" y="5612900"/>
            <a:ext cx="49875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Nevýznamné změny</a:t>
            </a:r>
          </a:p>
          <a:p>
            <a:r>
              <a:rPr lang="cs-CZ" dirty="0"/>
              <a:t>2022 – 82 kg/ha (</a:t>
            </a:r>
            <a:r>
              <a:rPr lang="cs-CZ" dirty="0" err="1"/>
              <a:t>K,Ab</a:t>
            </a:r>
            <a:r>
              <a:rPr lang="cs-CZ" dirty="0"/>
              <a:t>); 2023 – 200 kg/ha (</a:t>
            </a:r>
            <a:r>
              <a:rPr lang="cs-CZ" dirty="0" err="1"/>
              <a:t>K,Ca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516E004-EC8B-0C32-5051-377F6364FA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710"/>
            <a:ext cx="6259033" cy="469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20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534</Words>
  <Application>Microsoft Office PowerPoint</Application>
  <PresentationFormat>Širokoúhlá obrazovka</PresentationFormat>
  <Paragraphs>78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Inter</vt:lpstr>
      <vt:lpstr>Motiv Office</vt:lpstr>
      <vt:lpstr>Prezentace aplikace PowerPoint</vt:lpstr>
      <vt:lpstr>Prezentace aplikace PowerPoint</vt:lpstr>
      <vt:lpstr>Metodika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marek baxa</dc:creator>
  <cp:lastModifiedBy>Hesoun, Petr</cp:lastModifiedBy>
  <cp:revision>9</cp:revision>
  <dcterms:created xsi:type="dcterms:W3CDTF">2024-03-08T08:59:42Z</dcterms:created>
  <dcterms:modified xsi:type="dcterms:W3CDTF">2024-03-20T13:03:05Z</dcterms:modified>
</cp:coreProperties>
</file>