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77" r:id="rId4"/>
    <p:sldId id="259" r:id="rId5"/>
    <p:sldId id="263" r:id="rId6"/>
    <p:sldId id="275" r:id="rId7"/>
    <p:sldId id="265" r:id="rId8"/>
    <p:sldId id="274" r:id="rId9"/>
    <p:sldId id="276" r:id="rId10"/>
    <p:sldId id="280" r:id="rId11"/>
    <p:sldId id="281" r:id="rId12"/>
    <p:sldId id="282" r:id="rId13"/>
    <p:sldId id="278" r:id="rId14"/>
    <p:sldId id="266" r:id="rId15"/>
    <p:sldId id="267" r:id="rId16"/>
    <p:sldId id="268" r:id="rId17"/>
    <p:sldId id="286" r:id="rId18"/>
    <p:sldId id="284" r:id="rId19"/>
    <p:sldId id="285" r:id="rId20"/>
    <p:sldId id="287" r:id="rId21"/>
    <p:sldId id="262" r:id="rId22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rgbClr val="008000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9551" autoAdjust="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>
        <p:guide orient="horz" pos="215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99A25-84F8-4D44-B3FB-C8AAAB922D13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2BE83-DC5E-427F-9197-93C38FCB62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3650-62BE-4647-BEFA-D1ABC0043468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19FFA-3F60-4EB5-83EE-772F33A818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22B40-70DE-41E6-BC82-2876C11089EC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5EE41-75D9-4852-9E02-B53A539A48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452E1-EF7D-46B0-B7E9-81259219F014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634A-EB7D-4754-A87C-EA37F44781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B02FA-BF0A-4F35-99CF-C126438829C2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07426-A807-4CD6-A036-6D0E541204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03C38-2FDA-4645-9CFB-9E86CA2998F9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2DB52-82AB-4FCC-88EE-619DF51CD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DCF48-9E62-4101-8526-4A9143266591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A4BF2-FF48-43AE-BEA8-0944BB5544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8B97B-146B-415C-A4A4-5028B283F70E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9BE7D-1B67-4728-A509-5AE207A6550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E68BF-206A-443F-9AB6-E72A3F860D42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F15F8-B294-419F-BE30-BA5FAE5276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DBDA3-8971-4945-9AD1-56A1107A0AC5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5FE4D-5464-43C0-97C6-F36FC1B2B8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32F40-4096-4470-9374-EC86C675760A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E78CC-33CE-4071-8133-FF50B7093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nadpis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1027" name="Zástupný text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00D19A-BCD6-42F4-874E-59D62E67C1D8}" type="datetimeFigureOut">
              <a:rPr lang="cs-CZ"/>
              <a:pPr>
                <a:defRPr/>
              </a:pPr>
              <a:t>22.03.2024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82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E6C2E-7733-4690-9CBC-EBD24B916A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emf"/><Relationship Id="rId7" Type="http://schemas.openxmlformats.org/officeDocument/2006/relationships/image" Target="../media/image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2.png"/><Relationship Id="rId1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663"/>
            <a:ext cx="121920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Obdélník 5"/>
          <p:cNvSpPr>
            <a:spLocks noChangeArrowheads="1"/>
          </p:cNvSpPr>
          <p:nvPr/>
        </p:nvSpPr>
        <p:spPr bwMode="auto">
          <a:xfrm>
            <a:off x="53975" y="6454775"/>
            <a:ext cx="120761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just"/>
            <a:r>
              <a:rPr lang="cs-CZ" sz="1000" i="1">
                <a:solidFill>
                  <a:schemeClr val="tx1"/>
                </a:solidFill>
                <a:latin typeface="Aptos"/>
              </a:rPr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13315" name="TextovéPole 1"/>
          <p:cNvSpPr txBox="1">
            <a:spLocks noChangeArrowheads="1"/>
          </p:cNvSpPr>
          <p:nvPr/>
        </p:nvSpPr>
        <p:spPr bwMode="auto">
          <a:xfrm>
            <a:off x="176213" y="2906713"/>
            <a:ext cx="11836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200"/>
              <a:t>Monitoring obojživelníků v rámci vybraných rybníků </a:t>
            </a:r>
            <a:br>
              <a:rPr lang="cs-CZ" sz="3200"/>
            </a:br>
            <a:r>
              <a:rPr lang="cs-CZ" sz="3200"/>
              <a:t>v projektu RAGO</a:t>
            </a:r>
          </a:p>
        </p:txBody>
      </p:sp>
      <p:sp>
        <p:nvSpPr>
          <p:cNvPr id="13316" name="TextovéPole 2"/>
          <p:cNvSpPr txBox="1">
            <a:spLocks noChangeArrowheads="1"/>
          </p:cNvSpPr>
          <p:nvPr/>
        </p:nvSpPr>
        <p:spPr bwMode="auto">
          <a:xfrm>
            <a:off x="4313238" y="4991100"/>
            <a:ext cx="331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>
                <a:latin typeface="Aptos"/>
              </a:rPr>
              <a:t>David Fischer</a:t>
            </a:r>
            <a:r>
              <a:rPr lang="cs-CZ" sz="1800" b="0">
                <a:latin typeface="Aptos"/>
              </a:rPr>
              <a:t>, ENKI, o.p.s.</a:t>
            </a:r>
            <a:r>
              <a:rPr lang="cs-CZ" sz="1800" b="0">
                <a:solidFill>
                  <a:schemeClr val="tx1"/>
                </a:solidFill>
                <a:latin typeface="Aptos"/>
              </a:rPr>
              <a:t>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76213" y="5951538"/>
            <a:ext cx="11836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800" b="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Konference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RAGO – Vodňany 21. 3. 2024</a:t>
            </a:r>
            <a:r>
              <a:rPr lang="cs-CZ" sz="1800" b="0" dirty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92125" y="1127125"/>
            <a:ext cx="1054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b) Monitoring (získávání kvantitativních dat)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588963" y="1668463"/>
            <a:ext cx="1054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1. Kdo nám sem přišel a v jakém množství?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47688" y="4903788"/>
            <a:ext cx="11398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Monitoring probíhá zejména v období páření a kladení snůšek (u různých druhů různé)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963613" y="2125663"/>
            <a:ext cx="10963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- sčítání jedinců / odhad počtu jedinců při transektu lokalitou (žáby, většinou denní průzkum) 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957263" y="2603500"/>
            <a:ext cx="10963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- odhad počtu vokalizujících jedinců při transektu lokalitou (žáby, denní i noční průzkum)  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966788" y="3049588"/>
            <a:ext cx="10963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- sčítání snůšek (žáby, většinou  denní průzkum) </a:t>
            </a:r>
          </a:p>
        </p:txBody>
      </p:sp>
      <p:sp>
        <p:nvSpPr>
          <p:cNvPr id="33811" name="Text Box 19"/>
          <p:cNvSpPr txBox="1">
            <a:spLocks noChangeArrowheads="1"/>
          </p:cNvSpPr>
          <p:nvPr/>
        </p:nvSpPr>
        <p:spPr bwMode="auto">
          <a:xfrm>
            <a:off x="968375" y="3495675"/>
            <a:ext cx="10963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b="0"/>
              <a:t>- odchyt do živolovných vrší bez použití návnad (čolci, noční průzkum) – na rozdíl od předchozích metod není výsledkem absolutní počet jedinců nebo jeho odhad, ale relativní hodnota (</a:t>
            </a:r>
            <a:r>
              <a:rPr lang="cs-CZ"/>
              <a:t>počet jedinců / vrš</a:t>
            </a:r>
            <a:r>
              <a:rPr lang="cs-CZ" b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3" grpId="0"/>
      <p:bldP spid="33804" grpId="0"/>
      <p:bldP spid="33806" grpId="0"/>
      <p:bldP spid="33807" grpId="0"/>
      <p:bldP spid="33809" grpId="0"/>
      <p:bldP spid="33810" grpId="0"/>
      <p:bldP spid="338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42900" y="1212850"/>
            <a:ext cx="10544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2. Komu se povedlo rozmnožit a jak úspěšně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558800" y="1825625"/>
            <a:ext cx="113141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/>
              <a:t>- </a:t>
            </a:r>
            <a:r>
              <a:rPr lang="cs-CZ" b="0"/>
              <a:t>vizuální pozorování při transektu lokalitou a </a:t>
            </a:r>
            <a:r>
              <a:rPr lang="cs-CZ"/>
              <a:t>odhad početnosti</a:t>
            </a:r>
            <a:r>
              <a:rPr lang="cs-CZ" b="0"/>
              <a:t> pulců (týká se v podstatě pouze pulců ropuchy obecné, žijících v hejnech a pohybujících se v otevřeném vodním sloupci; denní </a:t>
            </a:r>
            <a:br>
              <a:rPr lang="cs-CZ" b="0"/>
            </a:br>
            <a:r>
              <a:rPr lang="cs-CZ" b="0"/>
              <a:t>i noční průzkumy)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52450" y="2994025"/>
            <a:ext cx="113141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/>
              <a:t>- odlov do podběráku </a:t>
            </a:r>
            <a:r>
              <a:rPr lang="cs-CZ" b="0"/>
              <a:t>(ostatní druhy obojživelníků, denní průzkumy); transekt celým litorálním pásmem nádrže; dle velikosti litorálu 90 – 300 zalovení (stejná trasa cca 2 m, tři tahy podběrákem); výsledkem je relativní hodnota – </a:t>
            </a:r>
            <a:r>
              <a:rPr lang="cs-CZ"/>
              <a:t>počet larev daného druhu / zalovení </a:t>
            </a:r>
            <a:r>
              <a:rPr lang="cs-CZ" b="0"/>
              <a:t> 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206375" y="4903788"/>
            <a:ext cx="11817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Monitoring probíhá v období vývoje larev jednotlivých druhů (většinou pozdní jaro/začátek léta)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  <p:bldP spid="34828" grpId="0"/>
      <p:bldP spid="34829" grpId="0"/>
      <p:bldP spid="348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3221038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Práce zahrnují sezóny 2022, 2023 a plánujeme i plnohodnotné dokončení sezóny 2024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274638" y="1093788"/>
            <a:ext cx="9075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/>
              <a:t>Co nám vstupuje / bude vstupovat do dalšího hodnocení?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490538" y="1804988"/>
            <a:ext cx="738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druhové spektrum obojživelníků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492125" y="2195513"/>
            <a:ext cx="99393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početnosti jednotlivých druhů v době reprodukce (absolutní / relativní)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485775" y="2990850"/>
            <a:ext cx="738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úspěšnost reprodukce jednotlivých druhů (relativní)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479425" y="3976688"/>
            <a:ext cx="9204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velikost rybích obsádek, jejich druhová a věková struktura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490538" y="4387850"/>
            <a:ext cx="7383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rozsah a struktura litorálních porostů</a:t>
            </a:r>
          </a:p>
        </p:txBody>
      </p:sp>
      <p:sp>
        <p:nvSpPr>
          <p:cNvPr id="31763" name="Text Box 19"/>
          <p:cNvSpPr txBox="1">
            <a:spLocks noChangeArrowheads="1"/>
          </p:cNvSpPr>
          <p:nvPr/>
        </p:nvSpPr>
        <p:spPr bwMode="auto">
          <a:xfrm>
            <a:off x="485775" y="4797425"/>
            <a:ext cx="738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řada  dalších biotických a abiotických údajů</a:t>
            </a:r>
          </a:p>
        </p:txBody>
      </p:sp>
      <p:sp>
        <p:nvSpPr>
          <p:cNvPr id="31766" name="Text Box 22"/>
          <p:cNvSpPr txBox="1">
            <a:spLocks noChangeArrowheads="1"/>
          </p:cNvSpPr>
          <p:nvPr/>
        </p:nvSpPr>
        <p:spPr bwMode="auto">
          <a:xfrm>
            <a:off x="479425" y="2603500"/>
            <a:ext cx="73834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u některých druhů počet snůšek (např. skokan štíhlý)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7" grpId="0"/>
      <p:bldP spid="31758" grpId="0"/>
      <p:bldP spid="31759" grpId="0"/>
      <p:bldP spid="31760" grpId="0"/>
      <p:bldP spid="31761" grpId="0"/>
      <p:bldP spid="31762" grpId="0"/>
      <p:bldP spid="31763" grpId="0"/>
      <p:bldP spid="317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700088" y="1457325"/>
            <a:ext cx="108029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b="0"/>
              <a:t>Následnou analýzou získaných dat bychom rádi v rámci zkoumaných ploch vyhodnotili </a:t>
            </a:r>
            <a:r>
              <a:rPr lang="cs-CZ"/>
              <a:t>vliv konkrétních obsádek na konkrétní druhy / skupiny  obojživelníků</a:t>
            </a:r>
            <a:r>
              <a:rPr lang="cs-CZ" b="0"/>
              <a:t> a pokusili se </a:t>
            </a:r>
            <a:r>
              <a:rPr lang="cs-CZ"/>
              <a:t>nastavit optimální model péče o podobné vodní nádrže prostřednictvím šetrného rybářského hospodaření</a:t>
            </a:r>
            <a:r>
              <a:rPr lang="cs-CZ" b="0"/>
              <a:t>. </a:t>
            </a:r>
          </a:p>
        </p:txBody>
      </p:sp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93738" y="3554413"/>
            <a:ext cx="1080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Toto vše nás ale ještě čeká – jsme stále v procesu získávání dat.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506413" y="2617788"/>
            <a:ext cx="10895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/>
              <a:t>Pár zajímavých výsledků máme ale již dnes, …. jde spíše jen o to ukázat, že obojživelníci </a:t>
            </a:r>
            <a:br>
              <a:rPr lang="cs-CZ"/>
            </a:br>
            <a:r>
              <a:rPr lang="cs-CZ"/>
              <a:t>na změnu obsádky reagují, a to mnohdy poměrně zásadně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Obrázek 30"/>
          <p:cNvPicPr>
            <a:picLocks noChangeAspect="1"/>
          </p:cNvPicPr>
          <p:nvPr/>
        </p:nvPicPr>
        <p:blipFill>
          <a:blip r:embed="rId3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677" name="Object 5"/>
          <p:cNvGraphicFramePr>
            <a:graphicFrameLocks noChangeAspect="1"/>
          </p:cNvGraphicFramePr>
          <p:nvPr/>
        </p:nvGraphicFramePr>
        <p:xfrm>
          <a:off x="157163" y="1465263"/>
          <a:ext cx="8383587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f" r:id="rId5" imgW="8848745" imgH="5429160" progId="Excel.Chart.8">
                  <p:embed/>
                </p:oleObj>
              </mc:Choice>
              <mc:Fallback>
                <p:oleObj name="Graf" r:id="rId5" imgW="8848745" imgH="5429160" progId="Excel.Char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1465263"/>
                        <a:ext cx="8383587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36550" y="866775"/>
            <a:ext cx="1151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NPR VIZÍR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8588375" y="1447800"/>
            <a:ext cx="340995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175 kg / ha 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(štika, </a:t>
            </a:r>
            <a:r>
              <a:rPr lang="cs-CZ" sz="1800" u="sng"/>
              <a:t>slunečnice pestrá, </a:t>
            </a:r>
            <a:r>
              <a:rPr lang="cs-CZ" sz="1800"/>
              <a:t> candát, sumec, </a:t>
            </a:r>
            <a:r>
              <a:rPr lang="cs-CZ" sz="1800" u="sng"/>
              <a:t>sumeček</a:t>
            </a:r>
            <a:r>
              <a:rPr lang="cs-CZ" sz="1800"/>
              <a:t>)</a:t>
            </a: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8597900" y="3449638"/>
            <a:ext cx="34099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2023</a:t>
            </a:r>
          </a:p>
          <a:p>
            <a:pPr>
              <a:spcBef>
                <a:spcPct val="50000"/>
              </a:spcBef>
            </a:pPr>
            <a:r>
              <a:rPr lang="cs-CZ"/>
              <a:t>42,9 kg / ha 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(štika, </a:t>
            </a:r>
            <a:r>
              <a:rPr lang="cs-CZ" sz="1800" u="sng"/>
              <a:t>slunečnice pestrá</a:t>
            </a:r>
            <a:r>
              <a:rPr lang="cs-CZ" sz="1800"/>
              <a:t> candát, sumec, </a:t>
            </a:r>
            <a:r>
              <a:rPr lang="cs-CZ" sz="1800" u="sng"/>
              <a:t>sumeček, okoun</a:t>
            </a:r>
            <a:r>
              <a:rPr lang="cs-CZ" sz="18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8677" grpId="0"/>
      <p:bldP spid="2" grpId="0"/>
      <p:bldP spid="3" grpId="0"/>
      <p:bldP spid="2868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Obrázek 30"/>
          <p:cNvPicPr>
            <a:picLocks noChangeAspect="1"/>
          </p:cNvPicPr>
          <p:nvPr/>
        </p:nvPicPr>
        <p:blipFill>
          <a:blip r:embed="rId3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36550" y="866775"/>
            <a:ext cx="1151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PR SEDM RYBNÍKŮ</a:t>
            </a: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273050" y="1384300"/>
          <a:ext cx="7964488" cy="526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Graf" r:id="rId5" imgW="8848745" imgH="5848470" progId="Excel.Chart.8">
                  <p:embed/>
                </p:oleObj>
              </mc:Choice>
              <mc:Fallback>
                <p:oleObj name="Graf" r:id="rId5" imgW="8848745" imgH="5848470" progId="Excel.Char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384300"/>
                        <a:ext cx="7964488" cy="526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8315325" y="1352550"/>
            <a:ext cx="36830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253,33 kg / ha 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(candát, karas obecný, lín, amur, </a:t>
            </a:r>
            <a:r>
              <a:rPr lang="cs-CZ" sz="1800" u="sng"/>
              <a:t>střevlička východní</a:t>
            </a:r>
            <a:r>
              <a:rPr lang="cs-CZ" sz="1800"/>
              <a:t>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324850" y="3219450"/>
            <a:ext cx="36830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2023</a:t>
            </a:r>
          </a:p>
          <a:p>
            <a:pPr>
              <a:spcBef>
                <a:spcPct val="50000"/>
              </a:spcBef>
            </a:pPr>
            <a:r>
              <a:rPr lang="cs-CZ"/>
              <a:t>66,7 kg / ha 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(nenasazen, zjištěna střevlička východní, lín, karas obecný)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OleChart spid="37894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Obrázek 30"/>
          <p:cNvPicPr>
            <a:picLocks noChangeAspect="1"/>
          </p:cNvPicPr>
          <p:nvPr/>
        </p:nvPicPr>
        <p:blipFill>
          <a:blip r:embed="rId3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36550" y="866775"/>
            <a:ext cx="1151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PR TOTO - KARO</a:t>
            </a:r>
          </a:p>
        </p:txBody>
      </p:sp>
      <p:graphicFrame>
        <p:nvGraphicFramePr>
          <p:cNvPr id="35846" name="Object 6"/>
          <p:cNvGraphicFramePr>
            <a:graphicFrameLocks noChangeAspect="1"/>
          </p:cNvGraphicFramePr>
          <p:nvPr/>
        </p:nvGraphicFramePr>
        <p:xfrm>
          <a:off x="204788" y="1433513"/>
          <a:ext cx="5521325" cy="330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Graf" r:id="rId5" imgW="8848745" imgH="5305500" progId="Excel.Chart.8">
                  <p:embed/>
                </p:oleObj>
              </mc:Choice>
              <mc:Fallback>
                <p:oleObj name="Graf" r:id="rId5" imgW="8848745" imgH="5305500" progId="Excel.Char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1433513"/>
                        <a:ext cx="5521325" cy="330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7" name="Object 7"/>
          <p:cNvGraphicFramePr>
            <a:graphicFrameLocks noChangeAspect="1"/>
          </p:cNvGraphicFramePr>
          <p:nvPr/>
        </p:nvGraphicFramePr>
        <p:xfrm>
          <a:off x="6381750" y="1436688"/>
          <a:ext cx="5653088" cy="330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Graf" r:id="rId7" imgW="8848745" imgH="5181570" progId="Excel.Chart.8">
                  <p:embed/>
                </p:oleObj>
              </mc:Choice>
              <mc:Fallback>
                <p:oleObj name="Graf" r:id="rId7" imgW="8848745" imgH="5181570" progId="Excel.Char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0" y="1436688"/>
                        <a:ext cx="5653088" cy="330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239713" y="4822825"/>
            <a:ext cx="2624137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Neuvedena, evidentně velmi nízká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(zjištěn kapr, lín)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098800" y="4816475"/>
            <a:ext cx="2624138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2023</a:t>
            </a:r>
          </a:p>
          <a:p>
            <a:pPr>
              <a:spcBef>
                <a:spcPct val="50000"/>
              </a:spcBef>
            </a:pPr>
            <a:r>
              <a:rPr lang="cs-CZ"/>
              <a:t>467,3 kg / ha </a:t>
            </a:r>
          </a:p>
          <a:p>
            <a:pPr>
              <a:spcBef>
                <a:spcPct val="50000"/>
              </a:spcBef>
            </a:pPr>
            <a:r>
              <a:rPr lang="cs-CZ" sz="1800"/>
              <a:t>(kapr, lín, karas obecný, amur)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394450" y="4824413"/>
            <a:ext cx="2624138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 algn="just">
              <a:spcBef>
                <a:spcPct val="50000"/>
              </a:spcBef>
            </a:pPr>
            <a:r>
              <a:rPr lang="cs-CZ"/>
              <a:t>372 kg/ha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(kapr, lín, slunka, karas obecný)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9369425" y="4867275"/>
            <a:ext cx="2624138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2023</a:t>
            </a:r>
          </a:p>
          <a:p>
            <a:pPr>
              <a:spcBef>
                <a:spcPct val="50000"/>
              </a:spcBef>
            </a:pPr>
            <a:r>
              <a:rPr lang="cs-CZ"/>
              <a:t>nenasazen</a:t>
            </a:r>
          </a:p>
          <a:p>
            <a:pPr>
              <a:spcBef>
                <a:spcPct val="50000"/>
              </a:spcBef>
            </a:pPr>
            <a:r>
              <a:rPr lang="cs-CZ"/>
              <a:t>80 kg / ha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(lín)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OleChart spid="35846" grpId="0"/>
      <p:bldOleChart spid="35847" grpId="0"/>
      <p:bldP spid="2" grpId="0"/>
      <p:bldP spid="3" grpId="0"/>
      <p:bldP spid="35850" grpId="0"/>
      <p:bldP spid="358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Obrázek 30"/>
          <p:cNvPicPr>
            <a:picLocks noChangeAspect="1"/>
          </p:cNvPicPr>
          <p:nvPr/>
        </p:nvPicPr>
        <p:blipFill>
          <a:blip r:embed="rId3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36550" y="866775"/>
            <a:ext cx="1151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EVL PADRŤSKO</a:t>
            </a:r>
          </a:p>
        </p:txBody>
      </p:sp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201613" y="1522413"/>
          <a:ext cx="8045450" cy="509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Graf" r:id="rId5" imgW="8848745" imgH="5600610" progId="Excel.Chart.8">
                  <p:embed/>
                </p:oleObj>
              </mc:Choice>
              <mc:Fallback>
                <p:oleObj name="Graf" r:id="rId5" imgW="8848745" imgH="5600610" progId="Excel.Char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13" y="1522413"/>
                        <a:ext cx="8045450" cy="509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8383588" y="1543050"/>
            <a:ext cx="35814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39,6 kg / ha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(candát)</a:t>
            </a: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8385175" y="3203575"/>
            <a:ext cx="35814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2023</a:t>
            </a:r>
          </a:p>
          <a:p>
            <a:pPr>
              <a:spcBef>
                <a:spcPct val="50000"/>
              </a:spcBef>
            </a:pPr>
            <a:r>
              <a:rPr lang="cs-CZ"/>
              <a:t>Bez obsádky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/>
      <p:bldOleChart spid="3687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23850" y="1100138"/>
            <a:ext cx="3570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Proč právě obojživelníci?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958850" y="1860550"/>
            <a:ext cx="10194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- aktuálně u nás i celosvětově </a:t>
            </a:r>
            <a:r>
              <a:rPr lang="cs-CZ"/>
              <a:t>jedna z nejohroženějších skupin živočichů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957263" y="2662238"/>
            <a:ext cx="10587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0"/>
              <a:t>- extrémní </a:t>
            </a:r>
            <a:r>
              <a:rPr lang="cs-CZ"/>
              <a:t>reprodukční vazba na rybníky</a:t>
            </a:r>
            <a:r>
              <a:rPr lang="cs-CZ" b="0"/>
              <a:t> a umělé vodní nádrže – rybářské hospodaření tak zcela zásadně ovlivňuje jejich populace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901700" y="3770313"/>
            <a:ext cx="11071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b="0" dirty="0"/>
              <a:t>- </a:t>
            </a:r>
            <a:r>
              <a:rPr lang="cs-CZ" dirty="0"/>
              <a:t>ryby jsou </a:t>
            </a:r>
            <a:r>
              <a:rPr lang="cs-CZ"/>
              <a:t>(nejen) jejich </a:t>
            </a:r>
            <a:r>
              <a:rPr lang="cs-CZ" dirty="0"/>
              <a:t>významnými predátory</a:t>
            </a:r>
            <a:r>
              <a:rPr lang="cs-CZ" b="0" dirty="0"/>
              <a:t> = </a:t>
            </a:r>
            <a:r>
              <a:rPr lang="cs-CZ" dirty="0"/>
              <a:t>velmi dobrý indikátor</a:t>
            </a:r>
            <a:r>
              <a:rPr lang="cs-CZ" b="0" dirty="0"/>
              <a:t> tlaku obsádek na rybniční ekosystémy</a:t>
            </a:r>
            <a:r>
              <a:rPr lang="cs-CZ" sz="1800" b="0" dirty="0"/>
              <a:t> 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960438" y="4868863"/>
            <a:ext cx="11037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b="0"/>
              <a:t>- nutně </a:t>
            </a:r>
            <a:r>
              <a:rPr lang="cs-CZ"/>
              <a:t>potřebujeme využitelná a obhajitelná data</a:t>
            </a:r>
            <a:r>
              <a:rPr lang="cs-CZ" b="0"/>
              <a:t> pro následnou aplikaci v praktické ochraně (např. rybniční EVL, MZCHÚ apod.)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14343" grpId="0"/>
      <p:bldP spid="14344" grpId="0"/>
      <p:bldP spid="143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Obrázek 30"/>
          <p:cNvPicPr>
            <a:picLocks noChangeAspect="1"/>
          </p:cNvPicPr>
          <p:nvPr/>
        </p:nvPicPr>
        <p:blipFill>
          <a:blip r:embed="rId3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Obrázek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36550" y="866775"/>
            <a:ext cx="11517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/>
              <a:t>EVL PADRŤSKO</a:t>
            </a:r>
          </a:p>
        </p:txBody>
      </p:sp>
      <p:graphicFrame>
        <p:nvGraphicFramePr>
          <p:cNvPr id="38919" name="Object 7"/>
          <p:cNvGraphicFramePr>
            <a:graphicFrameLocks noChangeAspect="1"/>
          </p:cNvGraphicFramePr>
          <p:nvPr/>
        </p:nvGraphicFramePr>
        <p:xfrm>
          <a:off x="285750" y="1519238"/>
          <a:ext cx="8086725" cy="4984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Graf" r:id="rId5" imgW="8848745" imgH="6105510" progId="Excel.Chart.8">
                  <p:embed/>
                </p:oleObj>
              </mc:Choice>
              <mc:Fallback>
                <p:oleObj name="Graf" r:id="rId5" imgW="8848745" imgH="6105510" progId="Excel.Chart.8">
                  <p:embed/>
                  <p:pic>
                    <p:nvPicPr>
                      <p:cNvPr id="0" name="Picture 7"/>
                      <p:cNvPicPr>
                        <a:picLocks noRot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1519238"/>
                        <a:ext cx="8086725" cy="4984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">
                            <a:solidFill>
                              <a:srgbClr val="FFFF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8383588" y="1543050"/>
            <a:ext cx="35814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82,35 kg / ha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(kapr, amur)</a:t>
            </a:r>
          </a:p>
        </p:txBody>
      </p:sp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8393113" y="3219450"/>
            <a:ext cx="35814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Obsádka 2022</a:t>
            </a:r>
          </a:p>
          <a:p>
            <a:pPr>
              <a:spcBef>
                <a:spcPct val="50000"/>
              </a:spcBef>
            </a:pPr>
            <a:r>
              <a:rPr lang="cs-CZ"/>
              <a:t>200 kg / ha</a:t>
            </a:r>
          </a:p>
          <a:p>
            <a:pPr algn="just">
              <a:spcBef>
                <a:spcPct val="50000"/>
              </a:spcBef>
            </a:pPr>
            <a:r>
              <a:rPr lang="cs-CZ" sz="1800"/>
              <a:t>(kapr, candát)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  <p:bldOleChart spid="38919" grpId="0"/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5849938"/>
            <a:ext cx="1577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Obrázek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1463" y="6365875"/>
            <a:ext cx="148748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Obrázek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91175" y="5683250"/>
            <a:ext cx="100806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Obrázek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79988" y="5173663"/>
            <a:ext cx="2232025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Obrázek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7513" y="4216400"/>
            <a:ext cx="2873375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ovéPole 2"/>
          <p:cNvSpPr txBox="1">
            <a:spLocks noChangeArrowheads="1"/>
          </p:cNvSpPr>
          <p:nvPr/>
        </p:nvSpPr>
        <p:spPr bwMode="auto">
          <a:xfrm>
            <a:off x="638175" y="3852863"/>
            <a:ext cx="2651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i="1">
                <a:solidFill>
                  <a:srgbClr val="00B050"/>
                </a:solidFill>
                <a:latin typeface="Aptos"/>
              </a:rPr>
              <a:t>Děkujeme za podporu</a:t>
            </a:r>
          </a:p>
        </p:txBody>
      </p:sp>
      <p:sp>
        <p:nvSpPr>
          <p:cNvPr id="44039" name="TextovéPole 3"/>
          <p:cNvSpPr txBox="1">
            <a:spLocks noChangeArrowheads="1"/>
          </p:cNvSpPr>
          <p:nvPr/>
        </p:nvSpPr>
        <p:spPr bwMode="auto">
          <a:xfrm>
            <a:off x="4770438" y="3852863"/>
            <a:ext cx="2651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800" i="1">
                <a:solidFill>
                  <a:srgbClr val="00B050"/>
                </a:solidFill>
                <a:latin typeface="Aptos"/>
              </a:rPr>
              <a:t>Partneři projektu</a:t>
            </a:r>
          </a:p>
        </p:txBody>
      </p:sp>
      <p:sp>
        <p:nvSpPr>
          <p:cNvPr id="44040" name="TextovéPole 5"/>
          <p:cNvSpPr txBox="1">
            <a:spLocks noChangeArrowheads="1"/>
          </p:cNvSpPr>
          <p:nvPr/>
        </p:nvSpPr>
        <p:spPr bwMode="auto">
          <a:xfrm>
            <a:off x="8401050" y="3852863"/>
            <a:ext cx="3659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800" i="1">
                <a:solidFill>
                  <a:srgbClr val="00B050"/>
                </a:solidFill>
                <a:latin typeface="Aptos"/>
              </a:rPr>
              <a:t>Děkujeme za propůjčení lokalit</a:t>
            </a:r>
          </a:p>
        </p:txBody>
      </p:sp>
      <p:pic>
        <p:nvPicPr>
          <p:cNvPr id="44041" name="Obrázek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4188" y="4229100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Obrázek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21800" y="4216400"/>
            <a:ext cx="15748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Obrázek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564688" y="5076825"/>
            <a:ext cx="133191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Obrázek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9118600" y="5849938"/>
            <a:ext cx="2224088" cy="65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5" name="TextovéPole 14"/>
          <p:cNvSpPr txBox="1">
            <a:spLocks noChangeArrowheads="1"/>
          </p:cNvSpPr>
          <p:nvPr/>
        </p:nvSpPr>
        <p:spPr bwMode="auto">
          <a:xfrm>
            <a:off x="682625" y="3221038"/>
            <a:ext cx="115093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>
                <a:latin typeface="Aptos"/>
              </a:rPr>
              <a:t>Kontakt: </a:t>
            </a:r>
            <a:r>
              <a:rPr lang="cs-CZ" b="0">
                <a:latin typeface="Aptos"/>
              </a:rPr>
              <a:t>Mgr. David Fischer.; fischer-david@seznam.cz</a:t>
            </a:r>
          </a:p>
        </p:txBody>
      </p:sp>
      <p:pic>
        <p:nvPicPr>
          <p:cNvPr id="28688" name="Picture 16" descr="P412280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65738" y="865188"/>
            <a:ext cx="2998787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9" name="AutoShape 17"/>
          <p:cNvSpPr>
            <a:spLocks noChangeArrowheads="1"/>
          </p:cNvSpPr>
          <p:nvPr/>
        </p:nvSpPr>
        <p:spPr bwMode="auto">
          <a:xfrm>
            <a:off x="814388" y="808038"/>
            <a:ext cx="4032250" cy="609600"/>
          </a:xfrm>
          <a:prstGeom prst="cloudCallout">
            <a:avLst>
              <a:gd name="adj1" fmla="val 75472"/>
              <a:gd name="adj2" fmla="val 97398"/>
            </a:avLst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cs-CZ" sz="2400" i="1">
                <a:solidFill>
                  <a:schemeClr val="tx1"/>
                </a:solidFill>
                <a:latin typeface="Times New Roman" pitchFamily="18" charset="0"/>
              </a:rPr>
              <a:t>děkuji za pozornost</a:t>
            </a:r>
          </a:p>
          <a:p>
            <a:pPr algn="ctr"/>
            <a:endParaRPr lang="cs-CZ" sz="24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19088" y="1258888"/>
            <a:ext cx="11552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Hlavní cíle našich činností? </a:t>
            </a:r>
          </a:p>
        </p:txBody>
      </p:sp>
      <p:sp>
        <p:nvSpPr>
          <p:cNvPr id="30730" name="Text Box 4"/>
          <p:cNvSpPr txBox="1">
            <a:spLocks noChangeArrowheads="1"/>
          </p:cNvSpPr>
          <p:nvPr/>
        </p:nvSpPr>
        <p:spPr bwMode="auto">
          <a:xfrm>
            <a:off x="955675" y="1844675"/>
            <a:ext cx="10944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cs-CZ"/>
              <a:t> nastavit a odzkoušet metodiku </a:t>
            </a:r>
            <a:r>
              <a:rPr lang="cs-CZ" b="0"/>
              <a:t>získávání kvantitativních dat využitelných jako vstup do následného hodnocení vlivu hospodaření na obojživelníky</a:t>
            </a:r>
          </a:p>
        </p:txBody>
      </p:sp>
      <p:sp>
        <p:nvSpPr>
          <p:cNvPr id="30731" name="Text Box 4"/>
          <p:cNvSpPr txBox="1">
            <a:spLocks noChangeArrowheads="1"/>
          </p:cNvSpPr>
          <p:nvPr/>
        </p:nvSpPr>
        <p:spPr bwMode="auto">
          <a:xfrm>
            <a:off x="955675" y="3108325"/>
            <a:ext cx="1095851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na zvoleném vzorku nádrží pomocí zvolených metod</a:t>
            </a:r>
            <a:r>
              <a:rPr lang="cs-CZ"/>
              <a:t> zjistit, jak jednotlivé druhy obojživelníků reagují na nasazené obsádky </a:t>
            </a:r>
            <a:r>
              <a:rPr lang="cs-CZ" b="0"/>
              <a:t>(pozornost byla soustředěna především na reprodukční úspěšnost)</a:t>
            </a:r>
            <a:endParaRPr lang="cs-CZ"/>
          </a:p>
        </p:txBody>
      </p:sp>
      <p:sp>
        <p:nvSpPr>
          <p:cNvPr id="30732" name="Text Box 4"/>
          <p:cNvSpPr txBox="1">
            <a:spLocks noChangeArrowheads="1"/>
          </p:cNvSpPr>
          <p:nvPr/>
        </p:nvSpPr>
        <p:spPr bwMode="auto">
          <a:xfrm>
            <a:off x="946150" y="4700588"/>
            <a:ext cx="109886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cs-CZ">
                <a:solidFill>
                  <a:schemeClr val="tx1"/>
                </a:solidFill>
              </a:rPr>
              <a:t> </a:t>
            </a:r>
            <a:r>
              <a:rPr lang="cs-CZ" b="0"/>
              <a:t>na základě vyhodnocení získaných dat se </a:t>
            </a:r>
            <a:r>
              <a:rPr lang="cs-CZ"/>
              <a:t>pokusit nastavit základní model péče o rybniční ekosystémy s využitím rybářského hospodaření</a:t>
            </a:r>
            <a:r>
              <a:rPr lang="cs-CZ" b="0"/>
              <a:t> (včetně vybalancování ekologického </a:t>
            </a:r>
            <a:br>
              <a:rPr lang="cs-CZ" b="0"/>
            </a:br>
            <a:r>
              <a:rPr lang="cs-CZ" b="0"/>
              <a:t>a ekonomického aspektu)</a:t>
            </a:r>
            <a:r>
              <a:rPr lang="cs-CZ" b="0">
                <a:solidFill>
                  <a:schemeClr val="tx1"/>
                </a:solidFill>
              </a:rPr>
              <a:t> </a:t>
            </a:r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/>
      <p:bldP spid="30731" grpId="0"/>
      <p:bldP spid="307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Mapa_Č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74738"/>
            <a:ext cx="891857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3570288" y="681038"/>
            <a:ext cx="551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Vybráno celkem 10 rybníků v rámci 4 ZCHÚ</a:t>
            </a:r>
          </a:p>
        </p:txBody>
      </p:sp>
      <p:sp>
        <p:nvSpPr>
          <p:cNvPr id="16389" name="Text Box 10"/>
          <p:cNvSpPr txBox="1">
            <a:spLocks noChangeArrowheads="1"/>
          </p:cNvSpPr>
          <p:nvPr/>
        </p:nvSpPr>
        <p:spPr bwMode="auto">
          <a:xfrm>
            <a:off x="7065963" y="1331913"/>
            <a:ext cx="48688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800" b="0">
              <a:solidFill>
                <a:schemeClr val="tx1"/>
              </a:solidFill>
            </a:endParaRP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6216650" y="1243013"/>
            <a:ext cx="256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PR Sedm</a:t>
            </a:r>
            <a:r>
              <a:rPr lang="cs-CZ" sz="1800">
                <a:solidFill>
                  <a:schemeClr val="tx1"/>
                </a:solidFill>
              </a:rPr>
              <a:t> </a:t>
            </a:r>
            <a:r>
              <a:rPr lang="cs-CZ" sz="1800"/>
              <a:t>rybníků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8512175" y="1244600"/>
            <a:ext cx="2566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Prostřední rybník</a:t>
            </a: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9204325" y="2039938"/>
            <a:ext cx="256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Malá Žabka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8894763" y="1524000"/>
            <a:ext cx="2566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Prázdný rybník</a:t>
            </a:r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7202488" y="2044700"/>
            <a:ext cx="191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dirty="0"/>
              <a:t>PP Toto - </a:t>
            </a:r>
            <a:r>
              <a:rPr lang="cs-CZ" sz="1800" dirty="0" err="1"/>
              <a:t>Karo</a:t>
            </a:r>
            <a:endParaRPr lang="cs-CZ" sz="1800" dirty="0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9515475" y="2335213"/>
            <a:ext cx="2566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Velká Žabka</a:t>
            </a: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321675" y="3062288"/>
            <a:ext cx="191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EVL Padrťsko</a:t>
            </a:r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10177463" y="3082925"/>
            <a:ext cx="1716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Ledvinka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10282238" y="3425825"/>
            <a:ext cx="1716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Gricák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10085388" y="3752850"/>
            <a:ext cx="1716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Šindelka</a:t>
            </a:r>
          </a:p>
        </p:txBody>
      </p:sp>
      <p:sp>
        <p:nvSpPr>
          <p:cNvPr id="15383" name="Text Box 23"/>
          <p:cNvSpPr txBox="1">
            <a:spLocks noChangeArrowheads="1"/>
          </p:cNvSpPr>
          <p:nvPr/>
        </p:nvSpPr>
        <p:spPr bwMode="auto">
          <a:xfrm>
            <a:off x="9928225" y="4103688"/>
            <a:ext cx="171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Výtažník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9667875" y="4462463"/>
            <a:ext cx="1716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Kolvín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8243888" y="5053013"/>
            <a:ext cx="1917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NPR Vizír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  <p:bldP spid="15371" grpId="0"/>
      <p:bldP spid="15374" grpId="0"/>
      <p:bldP spid="15375" grpId="0"/>
      <p:bldP spid="15376" grpId="0"/>
      <p:bldP spid="15377" grpId="0"/>
      <p:bldP spid="15378" grpId="0"/>
      <p:bldP spid="15379" grpId="0"/>
      <p:bldP spid="15380" grpId="0"/>
      <p:bldP spid="15381" grpId="0"/>
      <p:bldP spid="15382" grpId="0"/>
      <p:bldP spid="15383" grpId="0"/>
      <p:bldP spid="15384" grpId="0"/>
      <p:bldP spid="153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344738" y="954088"/>
            <a:ext cx="7502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Většinou malé rybníky s dobře vyvinutými litorálními zónami</a:t>
            </a:r>
          </a:p>
        </p:txBody>
      </p:sp>
      <p:pic>
        <p:nvPicPr>
          <p:cNvPr id="16388" name="Picture 102" descr="20220711_1111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188" y="1558925"/>
            <a:ext cx="8936037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3" descr="20230324_1619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6075" y="1565275"/>
            <a:ext cx="8958263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4" descr="20230627_0942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6075" y="1563688"/>
            <a:ext cx="8958263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5" descr="20230627_13395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20838" y="1570038"/>
            <a:ext cx="8932862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20230628_1559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20838" y="1576388"/>
            <a:ext cx="893286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20230629_1030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20838" y="1576388"/>
            <a:ext cx="8932862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143250" y="1052513"/>
            <a:ext cx="4743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Velikostně vybočuje Vizír (cca 9 ha)</a:t>
            </a:r>
          </a:p>
        </p:txBody>
      </p:sp>
      <p:pic>
        <p:nvPicPr>
          <p:cNvPr id="17412" name="Picture 7" descr="20220623_1206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400" y="1535113"/>
            <a:ext cx="4275138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8" descr="20220623_1206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3450" y="1512888"/>
            <a:ext cx="42894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20220623_12334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17963" y="4154488"/>
            <a:ext cx="4286250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28588" y="990600"/>
            <a:ext cx="118697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/>
              <a:t>Ve všech případech značný potenciál coby reprodukčních stanovišť obojživelníků</a:t>
            </a:r>
            <a:r>
              <a:rPr lang="cs-CZ" sz="1800" b="0">
                <a:solidFill>
                  <a:schemeClr val="tx1"/>
                </a:solidFill>
              </a:rPr>
              <a:t> </a:t>
            </a:r>
            <a:endParaRPr lang="cs-CZ" sz="1800">
              <a:solidFill>
                <a:schemeClr val="tx1"/>
              </a:solidFill>
            </a:endParaRPr>
          </a:p>
        </p:txBody>
      </p:sp>
      <p:sp>
        <p:nvSpPr>
          <p:cNvPr id="29953" name="Text Box 4"/>
          <p:cNvSpPr txBox="1">
            <a:spLocks noChangeArrowheads="1"/>
          </p:cNvSpPr>
          <p:nvPr/>
        </p:nvSpPr>
        <p:spPr bwMode="auto">
          <a:xfrm>
            <a:off x="160338" y="995363"/>
            <a:ext cx="11869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1800" b="0"/>
              <a:t>Celkem v daných územích </a:t>
            </a:r>
            <a:r>
              <a:rPr lang="cs-CZ" sz="1800"/>
              <a:t>13 druhů</a:t>
            </a:r>
            <a:r>
              <a:rPr lang="cs-CZ" sz="1800" b="0"/>
              <a:t>, v jednotlivých lokalitách pak </a:t>
            </a:r>
            <a:r>
              <a:rPr lang="cs-CZ" sz="1800"/>
              <a:t>8 – 12</a:t>
            </a:r>
            <a:r>
              <a:rPr lang="cs-CZ" sz="1800" b="0"/>
              <a:t> </a:t>
            </a:r>
            <a:r>
              <a:rPr lang="cs-CZ" sz="1800"/>
              <a:t>druhů </a:t>
            </a:r>
          </a:p>
        </p:txBody>
      </p:sp>
      <p:pic>
        <p:nvPicPr>
          <p:cNvPr id="29954" name="Picture 3330" descr="IMGP96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1684338"/>
            <a:ext cx="241776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55" name="Picture 3331" descr="samec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7150" y="1690688"/>
            <a:ext cx="2417763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56" name="Picture 3332" descr="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3338" y="1695450"/>
            <a:ext cx="24177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57" name="Picture 3333" descr="P517948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42225" y="1695450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59" name="Picture 3335" descr="P4052572"/>
          <p:cNvPicPr>
            <a:picLocks noChangeAspect="1" noChangeArrowheads="1"/>
          </p:cNvPicPr>
          <p:nvPr/>
        </p:nvPicPr>
        <p:blipFill>
          <a:blip r:embed="rId8">
            <a:lum contrast="6000"/>
          </a:blip>
          <a:srcRect/>
          <a:stretch>
            <a:fillRect/>
          </a:stretch>
        </p:blipFill>
        <p:spPr bwMode="auto">
          <a:xfrm>
            <a:off x="9917113" y="168592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0" name="Picture 3336" descr="P429355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0650" y="339407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1" name="Picture 3337" descr="IMGP4978"/>
          <p:cNvPicPr>
            <a:picLocks noChangeAspect="1" noChangeArrowheads="1"/>
          </p:cNvPicPr>
          <p:nvPr/>
        </p:nvPicPr>
        <p:blipFill>
          <a:blip r:embed="rId10">
            <a:lum bright="12000"/>
          </a:blip>
          <a:srcRect/>
          <a:stretch>
            <a:fillRect/>
          </a:stretch>
        </p:blipFill>
        <p:spPr bwMode="auto">
          <a:xfrm>
            <a:off x="2420938" y="3398838"/>
            <a:ext cx="2417762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2" name="Picture 3338" descr="P423326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26025" y="3403600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3" name="Picture 3339" descr="P416308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27900" y="339407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4" name="Picture 3340" descr="IMGP648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625013" y="3395663"/>
            <a:ext cx="2443162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5" name="Picture 3341" descr="IMGP633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333625" y="5135563"/>
            <a:ext cx="241776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6" name="Picture 3342" descr="P406266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892675" y="5143500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67" name="Picture 3343" descr="P412280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78675" y="5127625"/>
            <a:ext cx="21590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9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9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9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9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9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9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/>
      <p:bldP spid="17411" grpId="1"/>
      <p:bldP spid="299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5" descr="Výstřiže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1336675"/>
            <a:ext cx="1178877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30"/>
          <p:cNvPicPr>
            <a:picLocks noChangeAspect="1"/>
          </p:cNvPicPr>
          <p:nvPr/>
        </p:nvPicPr>
        <p:blipFill>
          <a:blip r:embed="rId2"/>
          <a:srcRect b="21693"/>
          <a:stretch>
            <a:fillRect/>
          </a:stretch>
        </p:blipFill>
        <p:spPr bwMode="auto">
          <a:xfrm>
            <a:off x="63500" y="0"/>
            <a:ext cx="2084388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Obrázek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6438" y="193675"/>
            <a:ext cx="1063625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46088" y="939800"/>
            <a:ext cx="10544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/>
              <a:t>Metodika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06413" y="1555750"/>
            <a:ext cx="114315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/>
              <a:t>a) Zjišťování druhového spektra obojživelníků na jednotlivých nádržích (získávání kvalitativních dat)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539750" y="2444750"/>
            <a:ext cx="11526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Standardní metody</a:t>
            </a:r>
            <a:r>
              <a:rPr lang="cs-CZ" b="0"/>
              <a:t>, využívané např. i při monitoringu a mapování obojživelníků AOPK ČR; zahrnují data z průběhu celé sezóny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950913" y="3230563"/>
            <a:ext cx="1152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vizuální pozorování při transektu lokalitou (čolci i žáby; denní i noční průzkumy)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958850" y="3741738"/>
            <a:ext cx="1152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 b="0"/>
              <a:t> vyhledávání snůšek (žáby; většinou denní průzkumy)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957263" y="4287838"/>
            <a:ext cx="1152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odposlech akustických projevů (žáby; denní i noční průzkumy)</a:t>
            </a: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960438" y="5965825"/>
            <a:ext cx="10963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vyhledávání jedinců, usmrcených na přilehlých komunikacích (čolci i žáby; denní i noční průzkumy)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958850" y="4876800"/>
            <a:ext cx="1152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odlov do živochytných vrší bez použití návnad (</a:t>
            </a:r>
            <a:r>
              <a:rPr lang="cs-CZ" b="0" u="sng"/>
              <a:t>čolci</a:t>
            </a:r>
            <a:r>
              <a:rPr lang="cs-CZ" b="0"/>
              <a:t> i žáby, noční průzkumy)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960438" y="5441950"/>
            <a:ext cx="1152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/>
              <a:t> </a:t>
            </a:r>
            <a:r>
              <a:rPr lang="cs-CZ" b="0"/>
              <a:t>namátkové prolovování litorálních partií podběrákem (čolci i žáby, denní průzkumy)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3" grpId="0"/>
      <p:bldP spid="29704" grpId="0"/>
      <p:bldP spid="29705" grpId="0"/>
      <p:bldP spid="29706" grpId="0"/>
      <p:bldP spid="29707" grpId="0"/>
      <p:bldP spid="29708" grpId="0"/>
      <p:bldP spid="29710" grpId="0"/>
      <p:bldP spid="29711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950</Words>
  <Application>Microsoft Office PowerPoint</Application>
  <PresentationFormat>Širokoúhlá obrazovka</PresentationFormat>
  <Paragraphs>109</Paragraphs>
  <Slides>21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Times New Roman</vt:lpstr>
      <vt:lpstr>Motiv Office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Zasedací místnost</cp:lastModifiedBy>
  <cp:revision>32</cp:revision>
  <dcterms:created xsi:type="dcterms:W3CDTF">2024-03-08T08:59:42Z</dcterms:created>
  <dcterms:modified xsi:type="dcterms:W3CDTF">2024-03-22T12:52:53Z</dcterms:modified>
</cp:coreProperties>
</file>