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57" r:id="rId2"/>
    <p:sldId id="527" r:id="rId3"/>
    <p:sldId id="525" r:id="rId4"/>
    <p:sldId id="518" r:id="rId5"/>
    <p:sldId id="531" r:id="rId6"/>
    <p:sldId id="537" r:id="rId7"/>
    <p:sldId id="536" r:id="rId8"/>
    <p:sldId id="529" r:id="rId9"/>
    <p:sldId id="530" r:id="rId10"/>
    <p:sldId id="532" r:id="rId11"/>
    <p:sldId id="533" r:id="rId12"/>
    <p:sldId id="517" r:id="rId13"/>
    <p:sldId id="522" r:id="rId14"/>
    <p:sldId id="513" r:id="rId15"/>
    <p:sldId id="521" r:id="rId16"/>
    <p:sldId id="520" r:id="rId17"/>
    <p:sldId id="535" r:id="rId18"/>
    <p:sldId id="516" r:id="rId19"/>
    <p:sldId id="262" r:id="rId2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728" autoAdjust="0"/>
  </p:normalViewPr>
  <p:slideViewPr>
    <p:cSldViewPr>
      <p:cViewPr>
        <p:scale>
          <a:sx n="89" d="100"/>
          <a:sy n="89" d="100"/>
        </p:scale>
        <p:origin x="571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3430C-5F87-4B14-8D30-2D2F05E3D46D}" type="datetimeFigureOut">
              <a:rPr lang="cs-CZ" smtClean="0"/>
              <a:pPr/>
              <a:t>22.03.2024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2BE5C-111B-4140-A627-EEFE8B3D115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7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147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6148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1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5B8E162-B3F7-4E57-97A3-CE104B445DE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95305-25C2-4B00-8AF1-BB2D48FC478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EA56D-275D-4122-B318-83B4029020E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F1C61-6527-491A-A19C-BAAA7BD8EF0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9FB-9D82-43F7-8BCA-2CF515AAB80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35891-62FA-4E6B-836F-860C0417DE5E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FE588-200E-4484-AFAF-B960BB34399F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718B7-C5C9-4C67-99EE-B1E03D205318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B3BEE-D88D-470A-89CF-B8B334A0B8B3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268D5-964D-4FA3-886D-9FD954737439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1C3E0-F923-424E-BF4F-6604F527A9D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E2CD80-EFF1-4469-84BB-D49FBACDD4E1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kolist.cz/cz/zpravodajstvi/zpravy/zacina-projekt-na-zachranu-karasu-pomoci-muze-i-verejnos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ybsvaz.cz/beta/index.php/1348-hobby-magazin-ceskeho-rozhlasu-karas-obecny-je-silne-ohrozeny-nebezpecny-je-pro-nej-konkurencni-nepuvodni-druh-karas-stribrity" TargetMode="External"/><Relationship Id="rId2" Type="http://schemas.openxmlformats.org/officeDocument/2006/relationships/hyperlink" Target="https://ekolist.cz/cz/zpravodajstvi/zpravy/zacina-projekt-na-zachranu-karasu-pomoci-muze-i-verejn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ww.rybsvaz.cz/beta/index.php/119-vseobecne/1502-navrat-karasu-obecnych-do-nasich-vod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kolist.cz/cz/zpravodajstvi/zpravy/zacina-projekt-na-zachranu-karasu-pomoci-muze-i-verejnos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2" y="260648"/>
            <a:ext cx="9144000" cy="163110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40108" y="5698499"/>
            <a:ext cx="905775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just"/>
            <a:r>
              <a:rPr lang="cs-CZ" sz="75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93943" y="3068960"/>
            <a:ext cx="8877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7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Aktivity ČRS na záchranu a opětovné rozšíření </a:t>
            </a:r>
          </a:p>
          <a:p>
            <a:pPr algn="ctr"/>
            <a:r>
              <a:rPr lang="cs-CZ" sz="27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karasa</a:t>
            </a:r>
            <a:r>
              <a:rPr lang="cs-CZ" sz="27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obecného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49264" y="5299088"/>
            <a:ext cx="887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Pavel Vrána, ČRS</a:t>
            </a:r>
            <a:endParaRPr lang="cs-CZ" sz="14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32124" y="6014356"/>
            <a:ext cx="8877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Konference RAGO – Sympozium KARAS </a:t>
            </a:r>
            <a:r>
              <a:rPr lang="cs-CZ" sz="1400" b="1" dirty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cs-CZ" sz="1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Vodňany 22. 3. 2024 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09B01FD-6F55-4CDF-B97A-9D31E36AE48E}"/>
              </a:ext>
            </a:extLst>
          </p:cNvPr>
          <p:cNvSpPr/>
          <p:nvPr/>
        </p:nvSpPr>
        <p:spPr>
          <a:xfrm>
            <a:off x="-11792" y="6471724"/>
            <a:ext cx="95664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800" b="1" i="1" dirty="0">
                <a:solidFill>
                  <a:schemeClr val="bg2"/>
                </a:solidFill>
              </a:rPr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hrozby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nízká schopnost rybářů rozeznat oba druhy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nízká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podora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většiny členské základny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křížení s karasem stříbřitým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křížení s kaprem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EF11B49-730D-4446-AA9F-29136523E0C2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F484B1D-7F6B-4771-A202-AAF3ADA1F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B42C78E2-AA1D-4C9E-9CA2-7CF81C45E3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1C8E13-2DB0-425B-AE78-2B8747A20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8368" r="7975" b="7231"/>
          <a:stretch/>
        </p:blipFill>
        <p:spPr>
          <a:xfrm>
            <a:off x="0" y="-22715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hrozby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herpesvirus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typ II. (šance i hrozba zároveň)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narušení hospodaření na chov. rybnících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narušení hospodaření na revírech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malý počet lokalit vhodných pro repatriaci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E339DFF-9DBC-456F-A745-AAA68E3DD738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D8850B-EFED-43C9-9E83-DBFB465B0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63F48027-868D-480E-B1EA-6A0CADE841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23FF0A9-EFFF-46EA-BACA-EB9709597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21224"/>
            <a:ext cx="4940226" cy="3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postup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průzkum – dotazování RS, funkcionáři ČRS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ověření výskytu + odlov vzorků ryb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    (udice, čeřeny,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vězence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, podvodní kamery)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analýza DNA (gen. čistota, linie, pohlaví)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mezidruhový hybrid (KO x KS)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čistý KO: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</a:rPr>
              <a:t>Dunajská linie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</a:rPr>
              <a:t>Labská linie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</a:rPr>
              <a:t>mix linií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35A5596-7D5D-4FA9-BFC2-BE603D3A385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6E1D27D-7945-43EF-899B-BB106BD5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11" name="Obrázek 10" descr="logo-CRS.png">
            <a:extLst>
              <a:ext uri="{FF2B5EF4-FFF2-40B4-BE49-F238E27FC236}">
                <a16:creationId xmlns:a16="http://schemas.microsoft.com/office/drawing/2014/main" id="{4941EACD-234F-43E0-A228-65959DC0A3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AF4148A-3931-4A18-8F8F-AC27CD697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6D398C-E160-4B59-B494-3EBFD214F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" y="0"/>
            <a:ext cx="91440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74BBE20-6793-4A73-ADE0-F4031FE2A2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6" y="0"/>
            <a:ext cx="9144000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95C26D-EDF4-466D-BD49-9D647F6186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postup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zjištěny nové lokality s výskytem KO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zjištěny nové perspektivní lokality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03E56CA-1FA6-4E3C-AC45-8CAC2837AD1B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19C9F3-2C5C-44DB-B18B-EAB86E5E9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3C79EC5-9B51-47CA-BDA9-6F2BFF5F461B}"/>
              </a:ext>
            </a:extLst>
          </p:cNvPr>
          <p:cNvSpPr/>
          <p:nvPr/>
        </p:nvSpPr>
        <p:spPr bwMode="auto">
          <a:xfrm>
            <a:off x="-23685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B09A97-11ED-42F9-91DB-5427A11DF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331912" y="458180"/>
            <a:ext cx="2230891" cy="1052736"/>
          </a:xfrm>
          <a:prstGeom prst="rect">
            <a:avLst/>
          </a:prstGeom>
        </p:spPr>
      </p:pic>
      <p:pic>
        <p:nvPicPr>
          <p:cNvPr id="9" name="Obrázek 8" descr="logo-CRS.png">
            <a:extLst>
              <a:ext uri="{FF2B5EF4-FFF2-40B4-BE49-F238E27FC236}">
                <a16:creationId xmlns:a16="http://schemas.microsoft.com/office/drawing/2014/main" id="{EE846A5E-2F20-45CC-93A4-F6C93696FB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8021F34-CB16-4296-B7FB-986EB319C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" y="1980456"/>
            <a:ext cx="9144000" cy="43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zkušenosti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odlov je možný na udici i do čeřenu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ryby je dobré lovit přímo na jaře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po transportu karanténa a preventivní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antiparazitární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koupel (proti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kožovci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zimování (komorování) žádný pohyb vody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    (ani vzduchováním)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generační a remontní ryby - pozor na volavky a jiné rybožravé predátory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0494962-21DA-4C46-8304-99893F6D6B55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AB5500-7E0D-46C1-A0AE-5A7BF7005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9CAEDB-1E39-43C7-B583-E2F2CC5AB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0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zkušenosti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ČRS: dobrý zdroj informací o KO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ČRS: funkcionáři často chrání KO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ČRS: 4 ověřené lokality s Labskou linií KO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ÚSMP: poskytne své chovné rybníky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ZOO Praha: dokážeme účinně spolupracovat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4464EA1-3C1F-4A33-8A88-85D8779F5D17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7D0C9E-2D3E-4D86-8EAC-EC8FA7625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8" name="Obrázek 7" descr="logo-CRS.png">
            <a:extLst>
              <a:ext uri="{FF2B5EF4-FFF2-40B4-BE49-F238E27FC236}">
                <a16:creationId xmlns:a16="http://schemas.microsoft.com/office/drawing/2014/main" id="{AFA49589-6FE4-485E-A5BA-7B3EEAA5AF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3541CA5-9690-451B-8972-24660F129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C37A0-9CD0-406D-B57C-3E5CFB102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plán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ochrana stávajících ploch s výskytem KO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hledání a budování nových chovných ploch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pl-PL" sz="2400" b="1" dirty="0">
                <a:solidFill>
                  <a:schemeClr val="bg2"/>
                </a:solidFill>
                <a:latin typeface="+mj-lt"/>
              </a:rPr>
              <a:t>oddělený chov ryb z jednotlivých lokalit </a:t>
            </a: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rozmnožování gen. ověřených karasů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rozmnožování jejich potomstva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vysazování do perspektivních lokalit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osvěta + propagace záchranného projektu KO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expozice + bannery v ZOO Praha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44AD5D6-81C6-435F-87A7-12BC61AF7912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4B4CDB-8485-4E13-BC78-9BEA6573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C4F5D91-1B63-485B-A27C-5517D5DD6958}"/>
              </a:ext>
            </a:extLst>
          </p:cNvPr>
          <p:cNvSpPr/>
          <p:nvPr/>
        </p:nvSpPr>
        <p:spPr bwMode="auto">
          <a:xfrm>
            <a:off x="0" y="9525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52495B-2265-4475-9DBC-A9DFBBEE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331912" y="458180"/>
            <a:ext cx="2230891" cy="1052736"/>
          </a:xfrm>
          <a:prstGeom prst="rect">
            <a:avLst/>
          </a:prstGeom>
        </p:spPr>
      </p:pic>
      <p:pic>
        <p:nvPicPr>
          <p:cNvPr id="10" name="Obrázek 9" descr="logo-CRS.png">
            <a:extLst>
              <a:ext uri="{FF2B5EF4-FFF2-40B4-BE49-F238E27FC236}">
                <a16:creationId xmlns:a16="http://schemas.microsoft.com/office/drawing/2014/main" id="{D2F85DD5-43D0-4FD4-8FAA-6C638DFD42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E493FF-730E-4A24-B65D-47C95FE14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PROPAGACE: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konferece</a:t>
            </a: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zasedání HO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časopis Rybářství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web ČRS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FB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rybník s lovem ryb na udici</a:t>
            </a:r>
            <a:endParaRPr lang="cs-CZ" sz="2400" b="1" dirty="0">
              <a:solidFill>
                <a:schemeClr val="bg2"/>
              </a:solidFill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DFAE14-BE90-424B-9566-B20E4D75243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A794FA-A490-45B2-9810-3BB8A45D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7BF320EB-2EC1-43AF-9CC0-4501CF4EA5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7471D1-9785-4085-B769-959855E2D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432"/>
            <a:ext cx="9144000" cy="51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REFERENCE: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https://zachrankarase.cz/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https://karasobecny.cz/</a:t>
            </a:r>
            <a:endParaRPr lang="en-GB" sz="2000" b="1" dirty="0">
              <a:solidFill>
                <a:schemeClr val="bg2"/>
              </a:solidFill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https://www.crucians.org/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https://ekolist.cz/cz/zpravodajstvi/zpravy/zacina-projekt-na-zachranu-karasu-pomoci-muze-i-verejnost</a:t>
            </a: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https://www.rybsvaz.cz/beta/index.php/1348-hobby-magazin-ceskeho-rozhlasu-karas-obecny-je-silne-ohrozeny-nebezpecny-je-pro-nej-konkurencni-nepuvodni-druh-karas-stribrity</a:t>
            </a: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000" b="1" dirty="0">
                <a:solidFill>
                  <a:schemeClr val="bg2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https://www.rybsvaz.cz/beta/index.php/119-vseobecne/1502-navrat-karasu-obecnych-do-nasich-vod</a:t>
            </a: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000" b="1" dirty="0">
              <a:solidFill>
                <a:schemeClr val="accent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0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000" dirty="0"/>
              <a:t>	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  <a:buFontTx/>
              <a:buNone/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DFAE14-BE90-424B-9566-B20E4D75243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A794FA-A490-45B2-9810-3BB8A45D2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7BF320EB-2EC1-43AF-9CC0-4501CF4EA5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22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7F7DF33-2528-4091-AB39-875617FE6D5E}"/>
              </a:ext>
            </a:extLst>
          </p:cNvPr>
          <p:cNvSpPr/>
          <p:nvPr/>
        </p:nvSpPr>
        <p:spPr bwMode="auto">
          <a:xfrm>
            <a:off x="-17765" y="0"/>
            <a:ext cx="9161765" cy="2708920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0ED44A5-825E-4F77-9BC8-A9839BB481B6}"/>
              </a:ext>
            </a:extLst>
          </p:cNvPr>
          <p:cNvSpPr/>
          <p:nvPr/>
        </p:nvSpPr>
        <p:spPr bwMode="auto">
          <a:xfrm>
            <a:off x="-17765" y="1988840"/>
            <a:ext cx="2152235" cy="48691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741844" y="5244240"/>
            <a:ext cx="1183430" cy="62854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63" y="5631528"/>
            <a:ext cx="1115903" cy="28622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4193882" y="5120182"/>
            <a:ext cx="755865" cy="511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24" y="4738045"/>
            <a:ext cx="1672951" cy="32584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312568" y="4019858"/>
            <a:ext cx="2155080" cy="117240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478619" y="3747200"/>
            <a:ext cx="236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3577904" y="3747200"/>
            <a:ext cx="198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6300725" y="3747200"/>
            <a:ext cx="2744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80" y="4028926"/>
            <a:ext cx="797441" cy="6049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66" y="4019857"/>
            <a:ext cx="1180314" cy="6139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520" y="4664946"/>
            <a:ext cx="998560" cy="4720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24" y="5244239"/>
            <a:ext cx="1667352" cy="4919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129828" y="557508"/>
            <a:ext cx="51277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377578" y="3208829"/>
            <a:ext cx="86322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5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Kontakt: </a:t>
            </a:r>
            <a:r>
              <a:rPr lang="cs-CZ" sz="15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Ing. Pavel Vrána, Ph.D.; vrana@rybsvaz.cz; tel. 728 701 379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10AD11A-58ED-4766-BD4F-06CCF4B193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72" y="580264"/>
            <a:ext cx="3313689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JAK ŠEL ČAS S KARASEM: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červený seznam: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2010 zranitelný → kriticky ohrožený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má být zařazen na seznam ZCHDŽ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v minulosti ne vždy oblíben (nástraha, děti)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dnes předmětem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karasí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nostalgie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období „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karasí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renesance“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možnost vysazovat jako „bílou rybu“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4" name="Obrázek 3" descr="logo-CRS.png">
            <a:extLst>
              <a:ext uri="{FF2B5EF4-FFF2-40B4-BE49-F238E27FC236}">
                <a16:creationId xmlns:a16="http://schemas.microsoft.com/office/drawing/2014/main" id="{B9F8CB4C-646E-4E0C-9911-B770372EE1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E2E88FD-F77A-4AB2-B28A-ED6CC6052126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37A273-E89C-4D88-BBC7-512760C2D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BÝT ČI NEBÝT, MÍT ČI NEMÍT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anaerobní metabolismus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namísto respirace nastoupí fermentace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laktát →pyruvát </a:t>
            </a:r>
            <a:r>
              <a:rPr lang="cs-CZ" sz="2400" b="1" dirty="0">
                <a:solidFill>
                  <a:schemeClr val="bg2"/>
                </a:solidFill>
              </a:rPr>
              <a:t>→ </a:t>
            </a:r>
            <a:r>
              <a:rPr lang="en-GB" sz="2400" b="1" dirty="0" err="1">
                <a:solidFill>
                  <a:schemeClr val="bg2"/>
                </a:solidFill>
                <a:latin typeface="+mj-lt"/>
              </a:rPr>
              <a:t>dekarboxylace</a:t>
            </a:r>
            <a:r>
              <a:rPr lang="en-GB" sz="24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cs-CZ" sz="2400" b="1" dirty="0">
                <a:solidFill>
                  <a:schemeClr val="bg2"/>
                </a:solidFill>
              </a:rPr>
              <a:t>→ </a:t>
            </a:r>
            <a:r>
              <a:rPr lang="en-GB" sz="2400" b="1" dirty="0" err="1">
                <a:solidFill>
                  <a:schemeClr val="bg2"/>
                </a:solidFill>
                <a:latin typeface="+mj-lt"/>
              </a:rPr>
              <a:t>acetaldehyd</a:t>
            </a:r>
            <a:r>
              <a:rPr lang="cs-CZ" sz="2400" b="1" dirty="0">
                <a:solidFill>
                  <a:schemeClr val="bg2"/>
                </a:solidFill>
              </a:rPr>
              <a:t> →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h</a:t>
            </a:r>
            <a:r>
              <a:rPr lang="en-GB" sz="2400" b="1" dirty="0" err="1">
                <a:solidFill>
                  <a:schemeClr val="bg2"/>
                </a:solidFill>
                <a:latin typeface="+mj-lt"/>
              </a:rPr>
              <a:t>ydrogenace</a:t>
            </a:r>
            <a:r>
              <a:rPr lang="cs-CZ" sz="2400" b="1" dirty="0">
                <a:solidFill>
                  <a:schemeClr val="bg2"/>
                </a:solidFill>
              </a:rPr>
              <a:t> →</a:t>
            </a:r>
            <a:r>
              <a:rPr lang="en-GB" sz="24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chemeClr val="bg2"/>
                </a:solidFill>
                <a:latin typeface="+mj-lt"/>
              </a:rPr>
              <a:t>etanol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cs-CZ" sz="2400" b="1" dirty="0">
                <a:solidFill>
                  <a:schemeClr val="bg2"/>
                </a:solidFill>
              </a:rPr>
              <a:t>→ 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vylučován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produkce alkoholu v játrech a svalech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9CF162-DD2F-4FCF-B20F-C18DE35A9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8" t="2753" r="-1" b="-2753"/>
          <a:stretch/>
        </p:blipFill>
        <p:spPr>
          <a:xfrm rot="5400000">
            <a:off x="3419872" y="3501008"/>
            <a:ext cx="4032448" cy="590465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FE2300C-0FCD-491F-A9BC-8EE43EF7BE6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E990823-52BE-4A05-970D-B7362B68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8" name="Obrázek 7" descr="logo-CRS.png">
            <a:extLst>
              <a:ext uri="{FF2B5EF4-FFF2-40B4-BE49-F238E27FC236}">
                <a16:creationId xmlns:a16="http://schemas.microsoft.com/office/drawing/2014/main" id="{918772E8-A715-4A71-860F-91ECCDF032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8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zapojené subjekty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ČRS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ZOO Praha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ZOO Plzeň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BC AVČR České Budějovice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CHKO Slavkovský les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ČZU Praha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Magistrát hl. m. Prahy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ECF6628-A0B4-4CBF-82D4-66E97A10CAD5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19F05A-0E65-4734-B6C1-263601673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8" name="Obrázek 7" descr="logo-CRS.png">
            <a:extLst>
              <a:ext uri="{FF2B5EF4-FFF2-40B4-BE49-F238E27FC236}">
                <a16:creationId xmlns:a16="http://schemas.microsoft.com/office/drawing/2014/main" id="{45793FFE-C5A8-4F14-A0E1-C5322C7345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0DECD3A-D87E-496C-8F67-5F9EE4725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kdo chová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jednotlivci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skupiny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MO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sádky, lomy, rybníky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0BE42D9-47E8-4850-9CD6-A5F1109EE996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62F698-0BDA-4F0C-B97C-8A7F65A6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7" name="Obrázek 6" descr="logo-CRS.png">
            <a:extLst>
              <a:ext uri="{FF2B5EF4-FFF2-40B4-BE49-F238E27FC236}">
                <a16:creationId xmlns:a16="http://schemas.microsoft.com/office/drawing/2014/main" id="{FAB3D829-82AC-4382-B2E7-D39CBA600E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6382CA-7A46-42A0-8E15-D18C5AF8E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38491" r="18658" b="19038"/>
          <a:stretch/>
        </p:blipFill>
        <p:spPr>
          <a:xfrm>
            <a:off x="1534375" y="-2377"/>
            <a:ext cx="759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MO ČRS: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 </a:t>
            </a:r>
            <a:r>
              <a:rPr lang="cs-CZ" sz="1800" dirty="0">
                <a:solidFill>
                  <a:schemeClr val="bg2"/>
                </a:solidFill>
                <a:latin typeface="+mj-lt"/>
              </a:rPr>
              <a:t>(spolupráce se ZOO Praha)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Středočeský ÚS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>
                <a:solidFill>
                  <a:schemeClr val="bg2"/>
                </a:solidFill>
                <a:latin typeface="+mj-lt"/>
              </a:rPr>
              <a:t>     (nakoupili, čekají na ověření genetiky)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Jihočeský ÚS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solidFill>
                  <a:schemeClr val="bg2"/>
                </a:solidFill>
              </a:rPr>
              <a:t>    </a:t>
            </a:r>
            <a:r>
              <a:rPr lang="cs-CZ" sz="1800" dirty="0">
                <a:solidFill>
                  <a:schemeClr val="bg2"/>
                </a:solidFill>
                <a:latin typeface="+mj-lt"/>
              </a:rPr>
              <a:t>(Písek, Nová Včelnice)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Západočeský ÚS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>
                <a:solidFill>
                  <a:schemeClr val="bg2"/>
                </a:solidFill>
                <a:latin typeface="+mj-lt"/>
              </a:rPr>
              <a:t>     (Teplá, K. Vary, Plzeň 1, Dobřany, Holýšov, Sokolov)</a:t>
            </a: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DFAE14-BE90-424B-9566-B20E4D75243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A794FA-A490-45B2-9810-3BB8A45D2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7BF320EB-2EC1-43AF-9CC0-4501CF4EA5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04DE9E-664E-4FB6-83BD-5B4DDCB41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3409"/>
            <a:ext cx="9144000" cy="51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MO ČRS: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Severočeský ÚS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>
                <a:solidFill>
                  <a:schemeClr val="bg2"/>
                </a:solidFill>
                <a:latin typeface="+mj-lt"/>
              </a:rPr>
              <a:t>     (Bílina, Duchcov, Litoměřice, Velký Šenov)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Východočeský ÚS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    </a:t>
            </a:r>
            <a:r>
              <a:rPr lang="cs-CZ" sz="1800" dirty="0">
                <a:solidFill>
                  <a:schemeClr val="bg2"/>
                </a:solidFill>
                <a:latin typeface="+mj-lt"/>
              </a:rPr>
              <a:t>(mají zájem)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Moravskoslezský ÚS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>
                <a:solidFill>
                  <a:schemeClr val="bg2"/>
                </a:solidFill>
                <a:latin typeface="+mj-lt"/>
              </a:rPr>
              <a:t>     (</a:t>
            </a:r>
            <a:r>
              <a:rPr lang="cs-CZ" sz="1800" dirty="0" err="1">
                <a:solidFill>
                  <a:schemeClr val="bg2"/>
                </a:solidFill>
                <a:latin typeface="+mj-lt"/>
              </a:rPr>
              <a:t>Bohumín,Bílovec</a:t>
            </a:r>
            <a:r>
              <a:rPr lang="cs-CZ" sz="1800" dirty="0">
                <a:solidFill>
                  <a:schemeClr val="bg2"/>
                </a:solidFill>
                <a:latin typeface="+mj-lt"/>
              </a:rPr>
              <a:t>, Olomouc, Vítkovice, </a:t>
            </a:r>
            <a:r>
              <a:rPr lang="cs-CZ" sz="1800" dirty="0" err="1">
                <a:solidFill>
                  <a:schemeClr val="bg2"/>
                </a:solidFill>
                <a:latin typeface="+mj-lt"/>
              </a:rPr>
              <a:t>Hutopeče</a:t>
            </a:r>
            <a:r>
              <a:rPr lang="cs-CZ" sz="1800" dirty="0">
                <a:solidFill>
                  <a:schemeClr val="bg2"/>
                </a:solidFill>
                <a:latin typeface="+mj-lt"/>
              </a:rPr>
              <a:t>) </a:t>
            </a:r>
            <a:endParaRPr lang="cs-CZ" sz="1800" dirty="0">
              <a:solidFill>
                <a:schemeClr val="bg2"/>
              </a:solidFill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DFAE14-BE90-424B-9566-B20E4D75243D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BA794FA-A490-45B2-9810-3BB8A45D2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7BF320EB-2EC1-43AF-9CC0-4501CF4EA5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1086C9-804C-4100-A7D9-1CDE82410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16"/>
          <a:stretch/>
        </p:blipFill>
        <p:spPr>
          <a:xfrm>
            <a:off x="1545739" y="1638300"/>
            <a:ext cx="7598261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en-GB" sz="2400" b="1" dirty="0" err="1">
                <a:solidFill>
                  <a:schemeClr val="bg2"/>
                </a:solidFill>
                <a:effectLst/>
              </a:rPr>
              <a:t>kde</a:t>
            </a:r>
            <a:r>
              <a:rPr lang="en-GB" sz="2400" b="1" dirty="0">
                <a:solidFill>
                  <a:schemeClr val="bg2"/>
                </a:solidFill>
                <a:effectLst/>
              </a:rPr>
              <a:t> </a:t>
            </a:r>
            <a:r>
              <a:rPr lang="en-GB" sz="2400" b="1" dirty="0" err="1">
                <a:solidFill>
                  <a:schemeClr val="bg2"/>
                </a:solidFill>
                <a:effectLst/>
              </a:rPr>
              <a:t>chov</a:t>
            </a:r>
            <a:r>
              <a:rPr lang="cs-CZ" sz="2400" b="1" dirty="0">
                <a:solidFill>
                  <a:schemeClr val="bg2"/>
                </a:solidFill>
                <a:effectLst/>
              </a:rPr>
              <a:t>á</a:t>
            </a:r>
            <a:r>
              <a:rPr lang="en-GB" sz="2400" b="1" dirty="0">
                <a:solidFill>
                  <a:schemeClr val="bg2"/>
                </a:solidFill>
                <a:effectLst/>
              </a:rPr>
              <a:t>me</a:t>
            </a:r>
            <a:r>
              <a:rPr lang="cs-CZ" sz="2400" b="1" dirty="0">
                <a:solidFill>
                  <a:schemeClr val="bg2"/>
                </a:solidFill>
                <a:effectLst/>
              </a:rPr>
              <a:t> v rámci ÚSMP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 – </a:t>
            </a:r>
            <a:r>
              <a:rPr lang="cs-CZ" sz="2400" b="1" dirty="0" err="1">
                <a:solidFill>
                  <a:schemeClr val="bg2"/>
                </a:solidFill>
                <a:latin typeface="+mj-lt"/>
              </a:rPr>
              <a:t>Tušimská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 soustava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 </a:t>
            </a:r>
            <a:r>
              <a:rPr lang="cs-CZ" sz="2400" b="1" dirty="0">
                <a:solidFill>
                  <a:schemeClr val="bg2"/>
                </a:solidFill>
              </a:rPr>
              <a:t>– </a:t>
            </a:r>
            <a:r>
              <a:rPr lang="cs-CZ" sz="2400" b="1" dirty="0">
                <a:solidFill>
                  <a:schemeClr val="bg2"/>
                </a:solidFill>
                <a:latin typeface="+mj-lt"/>
              </a:rPr>
              <a:t>U Kamenného stolu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 – DUN (R,K)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ÚSMP – Chodov (jaro 2024)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ZOO Praha (ZOO, Sedlčany)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89A4804-0E3D-4878-BBC0-3B226558C09C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6B14DD-5127-40CC-87DD-5EE12F165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8" name="Obrázek 7" descr="logo-CRS.png">
            <a:extLst>
              <a:ext uri="{FF2B5EF4-FFF2-40B4-BE49-F238E27FC236}">
                <a16:creationId xmlns:a16="http://schemas.microsoft.com/office/drawing/2014/main" id="{973688FC-B0B0-4B29-95F5-86EF3FB30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E240178-19CE-4213-A74B-3AF2B4D8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"/>
          <a:stretch/>
        </p:blipFill>
        <p:spPr>
          <a:xfrm>
            <a:off x="1547664" y="1977963"/>
            <a:ext cx="7596336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  <a:effectLst/>
              </a:rPr>
              <a:t>ZÁCHRANNÝ PROGRAM</a:t>
            </a:r>
            <a:br>
              <a:rPr lang="cs-CZ" sz="2400" b="1" dirty="0">
                <a:solidFill>
                  <a:schemeClr val="bg2"/>
                </a:solidFill>
                <a:effectLst/>
              </a:rPr>
            </a:br>
            <a:r>
              <a:rPr lang="cs-CZ" sz="2400" b="1" dirty="0">
                <a:solidFill>
                  <a:schemeClr val="bg2"/>
                </a:solidFill>
                <a:effectLst/>
              </a:rPr>
              <a:t>s čím pomáháme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2132856"/>
            <a:ext cx="7308850" cy="4382244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mapování výskytu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odlovy a transport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rybník s lovem karasů na udici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vzdělávání MO – seminář hospodářů, OŽPČV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nákup remontních a generačních ryb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reprodukce 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udržování jednotlivých linií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cs-CZ" sz="2400" b="1" dirty="0">
                <a:solidFill>
                  <a:schemeClr val="bg2"/>
                </a:solidFill>
                <a:latin typeface="+mj-lt"/>
              </a:rPr>
              <a:t>poradenství + konzultace zdarma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pl-PL" sz="2400" b="1" dirty="0">
                <a:solidFill>
                  <a:schemeClr val="bg2"/>
                </a:solidFill>
                <a:latin typeface="+mj-lt"/>
              </a:rPr>
              <a:t>nabídka remontních ryb pro MO zdarma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  <a:buNone/>
            </a:pPr>
            <a:endParaRPr lang="cs-CZ" sz="24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/>
              <a:t>	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  <a:buFontTx/>
              <a:buNone/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E281896-A4DA-4052-8E67-E300CAA66077}"/>
              </a:ext>
            </a:extLst>
          </p:cNvPr>
          <p:cNvSpPr/>
          <p:nvPr/>
        </p:nvSpPr>
        <p:spPr bwMode="auto">
          <a:xfrm>
            <a:off x="0" y="0"/>
            <a:ext cx="1619250" cy="1638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B6A577-8273-4266-80AF-BD3D225E1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179512" y="305780"/>
            <a:ext cx="2230891" cy="1052736"/>
          </a:xfrm>
          <a:prstGeom prst="rect">
            <a:avLst/>
          </a:prstGeom>
        </p:spPr>
      </p:pic>
      <p:pic>
        <p:nvPicPr>
          <p:cNvPr id="6" name="Obrázek 5" descr="logo-CRS.png">
            <a:extLst>
              <a:ext uri="{FF2B5EF4-FFF2-40B4-BE49-F238E27FC236}">
                <a16:creationId xmlns:a16="http://schemas.microsoft.com/office/drawing/2014/main" id="{5DF624A6-99FA-4056-960D-452A2E8A5B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2305" y="344132"/>
            <a:ext cx="1014589" cy="101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CC1D6D-5258-4D50-99CE-D70069FDD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78079D-6B06-454F-B0C0-7B8CD35D90AA}"/>
              </a:ext>
            </a:extLst>
          </p:cNvPr>
          <p:cNvSpPr txBox="1"/>
          <p:nvPr/>
        </p:nvSpPr>
        <p:spPr>
          <a:xfrm>
            <a:off x="6300192" y="6156393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Foto: Rybářství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Srlín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8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ufsteigend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Designs\Aufsteigend.pot</Template>
  <TotalTime>3230</TotalTime>
  <Words>760</Words>
  <Application>Microsoft Office PowerPoint</Application>
  <PresentationFormat>Předvádění na obrazovce (4:3)</PresentationFormat>
  <Paragraphs>295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Aufsteigend</vt:lpstr>
      <vt:lpstr>Prezentace aplikace PowerPoint</vt:lpstr>
      <vt:lpstr>JAK ŠEL ČAS S KARASEM:</vt:lpstr>
      <vt:lpstr>BÝT ČI NEBÝT, MÍT ČI NEMÍT</vt:lpstr>
      <vt:lpstr>ZÁCHRANNÝ PROGRAM zapojené subjekty </vt:lpstr>
      <vt:lpstr>ZÁCHRANNÝ PROGRAM kdo chová</vt:lpstr>
      <vt:lpstr>MO ČRS:</vt:lpstr>
      <vt:lpstr>MO ČRS:</vt:lpstr>
      <vt:lpstr>ZÁCHRANNÝ PROGRAM kde chováme v rámci ÚSMP</vt:lpstr>
      <vt:lpstr>ZÁCHRANNÝ PROGRAM s čím pomáháme</vt:lpstr>
      <vt:lpstr>ZÁCHRANNÝ PROGRAM hrozby</vt:lpstr>
      <vt:lpstr>ZÁCHRANNÝ PROGRAM hrozby</vt:lpstr>
      <vt:lpstr>ZÁCHRANNÝ PROGRAM postup </vt:lpstr>
      <vt:lpstr>ZÁCHRANNÝ PROGRAM postup </vt:lpstr>
      <vt:lpstr>ZÁCHRANNÝ PROGRAM zkušenosti </vt:lpstr>
      <vt:lpstr>ZÁCHRANNÝ PROGRAM zkušenosti </vt:lpstr>
      <vt:lpstr>ZÁCHRANNÝ PROGRAM plán </vt:lpstr>
      <vt:lpstr>PROPAGACE:</vt:lpstr>
      <vt:lpstr>REFERENCE:</vt:lpstr>
      <vt:lpstr>Prezentace aplikace PowerPoint</vt:lpstr>
    </vt:vector>
  </TitlesOfParts>
  <Company>Universität Münster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Abteilung für Limnologie</dc:creator>
  <cp:lastModifiedBy>Pavel Vrána</cp:lastModifiedBy>
  <cp:revision>330</cp:revision>
  <dcterms:created xsi:type="dcterms:W3CDTF">2005-05-17T11:22:54Z</dcterms:created>
  <dcterms:modified xsi:type="dcterms:W3CDTF">2024-03-22T10:54:05Z</dcterms:modified>
</cp:coreProperties>
</file>