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1" r:id="rId4"/>
    <p:sldId id="276" r:id="rId5"/>
    <p:sldId id="274" r:id="rId6"/>
    <p:sldId id="268" r:id="rId7"/>
    <p:sldId id="259" r:id="rId8"/>
    <p:sldId id="263" r:id="rId9"/>
    <p:sldId id="264" r:id="rId10"/>
    <p:sldId id="265" r:id="rId11"/>
    <p:sldId id="269" r:id="rId12"/>
    <p:sldId id="277" r:id="rId13"/>
    <p:sldId id="275" r:id="rId14"/>
    <p:sldId id="280" r:id="rId15"/>
    <p:sldId id="282" r:id="rId16"/>
    <p:sldId id="281" r:id="rId17"/>
    <p:sldId id="266" r:id="rId18"/>
    <p:sldId id="273" r:id="rId19"/>
    <p:sldId id="279" r:id="rId20"/>
    <p:sldId id="278" r:id="rId21"/>
    <p:sldId id="26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 Sikora" initials="JS" lastIdx="1" clrIdx="0">
    <p:extLst>
      <p:ext uri="{19B8F6BF-5375-455C-9EA6-DF929625EA0E}">
        <p15:presenceInfo xmlns:p15="http://schemas.microsoft.com/office/powerpoint/2012/main" userId="S-1-5-21-3731094881-1316039422-2562985787-1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0T15:00:38.11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F985FF-0DFD-34A5-2336-64F42375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E51460A-4E06-238B-4A4B-B9CD0F59B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A116121-B56E-45F8-9E48-52D2EB9F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4CD9A4A-A2F2-5F4B-0187-CB13467F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36ED036-CC22-955B-6DE8-9AB7778D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3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66C971-876E-D4B2-A496-21A64195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1EDC53E-8013-0C55-4E79-C0E9E8EB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464B21-685D-72E0-A891-93C11979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5954980-4306-53AB-9093-9BD8D63A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91634BB-1DE5-7F67-7170-D8486173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3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77957AA-0E91-F847-842F-13BC9F4D5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1BFA1D4-D245-64D0-C0F0-E46AE7E33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2206F57-3B2A-3CF7-8BEA-F6E65DD4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2AD7E71-12E3-BEAF-D6AC-27E4ADE5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5A630EE-2909-7BED-9BC6-18E0F563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1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B8D1CF-FED3-B21E-2F4F-FBEECC50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C51400-DEE6-FB28-A1F6-5C7C74F5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A5D4ED2-FE3E-5697-B316-77585CAA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AC3320D-950F-57C1-A5DF-F98B647B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3911D1-2D87-BC9F-ED6B-4874F91E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6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BE930B-0C3F-B43F-18C6-93419D17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C325018-39D3-265D-E282-8378E4D3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191987F-E855-86D5-7D51-BB5B2433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AE132D2-382D-AD96-0373-536EE698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788FB86-F2C0-60F4-003C-30D2AF94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0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2DD9DF-03CE-3037-FA92-B194D4AC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EF25360-D227-DB47-ACF9-26841AB2C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A5DA46E-A70C-ACB7-0376-B51346E3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4C2601C-809C-F7E2-6F4C-ED08A5E1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7AC1EB2-DBCF-676D-39E3-DC08D736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CE8BF89-E233-3BE1-358C-8CEF3805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74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00A0C0-70C6-C6B3-05EA-91C92EE5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69FDFA9-AC66-516D-C8F4-FD3A6F27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F167A7A-B1DF-CE83-6B88-13BC370F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974F895-347E-38C1-321B-90DFFCC65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F29A108-8307-62BD-9D0C-E8B74DFFF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8D9FF0CB-8036-DE78-3199-25CE032E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FFBA75C-D255-2DC2-2C8C-21343C3A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F60933B-8EBB-23EA-6984-0D37DF31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05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BA7D5E-61FC-AB67-586A-2478F4C0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C480F65-8DD8-055E-EDBC-2F0F9735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45E2F0C-1856-6707-7DF2-779CF03E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ED10B31-BDD3-3AD9-7EFB-D07A16E2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97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2721080D-E0A2-EA2B-EF3A-4CF3CBE7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E9A386C-7CE1-2BE6-2073-8D944D6E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AA7DB3D4-6B0F-7A90-84E0-817AAF15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73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03B4EF-EC5D-17A8-E581-166AB831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F0EB16D-18B3-6F71-8EEF-0AB0ED4E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726F335-1D07-43FF-7D72-3F870D618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75A3A45-3FB8-DA38-5EF5-AD98321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CF95DF4-F5C2-80E9-636E-C61FD96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3E292E3-7F85-CB7D-6524-A6983F0B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2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5083DD-DF0A-34A8-6ABE-4C5CE1EC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968B3E85-E49A-1ADD-A283-E2A7E0849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DBF9D0A-FA41-D1B9-8FD7-E95549E1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7A72418-CDAF-5F3A-640C-E5B5580D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57D8F29-4998-8F65-DD34-F58BC665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0284F24-2097-6698-33A8-156D23F9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21B98679-03E6-5D46-CE13-EB8818E0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3629C30-4EE6-C1E0-C935-65FBAB6BB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0E6B6C-1012-BEA1-E7FB-C0D52683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4B213-A751-4BA0-8B57-FD4B78151DCA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8B23A00-7674-7D90-BA31-87E6BAA25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3D7F8BF-FB2F-6E0F-F861-2DDFC027B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1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emf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hyperlink" Target="https://mokrady.ochranaprirody.cz/ramsar/RS05-litovelske-pomoravi" TargetMode="External"/><Relationship Id="rId18" Type="http://schemas.openxmlformats.org/officeDocument/2006/relationships/hyperlink" Target="https://mokrady.ochranaprirody.cz/ramsar/RS10-mokrady-libechovky-a-psovky" TargetMode="External"/><Relationship Id="rId3" Type="http://schemas.openxmlformats.org/officeDocument/2006/relationships/image" Target="../media/image4.jpeg"/><Relationship Id="rId21" Type="http://schemas.openxmlformats.org/officeDocument/2006/relationships/hyperlink" Target="https://mokrady.ochranaprirody.cz/ramsar/RS13-horni-jizera" TargetMode="External"/><Relationship Id="rId7" Type="http://schemas.openxmlformats.org/officeDocument/2006/relationships/image" Target="../media/image9.JPG"/><Relationship Id="rId12" Type="http://schemas.openxmlformats.org/officeDocument/2006/relationships/hyperlink" Target="https://mokrady.ochranaprirody.cz/ramsar/RS04-lednicke-rybniky" TargetMode="External"/><Relationship Id="rId17" Type="http://schemas.openxmlformats.org/officeDocument/2006/relationships/hyperlink" Target="https://mokrady.ochranaprirody.cz/ramsar/RS09-mokrady-dolniho-podyji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mokrady.ochranaprirody.cz/ramsar/RS08-trebonska-raseliniste" TargetMode="External"/><Relationship Id="rId20" Type="http://schemas.openxmlformats.org/officeDocument/2006/relationships/hyperlink" Target="https://mokrady.ochranaprirody.cz/ramsar/RS12-krusnohorska-raselinist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https://mokrady.ochranaprirody.cz/ramsar/RS03-novozamecky-a-brehynsky-rybnik" TargetMode="External"/><Relationship Id="rId5" Type="http://schemas.openxmlformats.org/officeDocument/2006/relationships/image" Target="../media/image7.JPG"/><Relationship Id="rId15" Type="http://schemas.openxmlformats.org/officeDocument/2006/relationships/hyperlink" Target="https://mokrady.ochranaprirody.cz/ramsar/RS07-krkonosska-raseliniste" TargetMode="External"/><Relationship Id="rId10" Type="http://schemas.openxmlformats.org/officeDocument/2006/relationships/hyperlink" Target="https://mokrady.ochranaprirody.cz/ramsar/RS02-trebonske-rybniky" TargetMode="External"/><Relationship Id="rId19" Type="http://schemas.openxmlformats.org/officeDocument/2006/relationships/hyperlink" Target="https://mokrady.ochranaprirody.cz/ramsar/RS11-podzemni-punkva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mokrady.ochranaprirody.cz/ramsar/RS01-sumavska-raseliniste" TargetMode="External"/><Relationship Id="rId14" Type="http://schemas.openxmlformats.org/officeDocument/2006/relationships/hyperlink" Target="https://mokrady.ochranaprirody.cz/ramsar/RS06-poodri" TargetMode="External"/><Relationship Id="rId22" Type="http://schemas.openxmlformats.org/officeDocument/2006/relationships/hyperlink" Target="https://mokrady.ochranaprirody.cz/ramsar/RS14-pramenne-vyvery-a-raseliniste-slavkovskeho-le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D2DF04-5B44-573F-5E28-A36B9BDA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6877"/>
            <a:ext cx="12192000" cy="25570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7E76E1A-E3FE-2F12-D10A-09F1334E7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95"/>
            <a:ext cx="12192000" cy="217481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42F771AB-39F8-E281-042A-284B8447A7E5}"/>
              </a:ext>
            </a:extLst>
          </p:cNvPr>
          <p:cNvSpPr/>
          <p:nvPr/>
        </p:nvSpPr>
        <p:spPr>
          <a:xfrm>
            <a:off x="53477" y="6454998"/>
            <a:ext cx="120770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/>
            <a:r>
              <a:rPr lang="cs-CZ" sz="1000" b="1" i="1" dirty="0"/>
              <a:t>Norské fondy přispívají ke snižování hospodářských a sociálních rozdílů v Evropském hospodářském prostoru ǀ Norské fondy posilují bilaterální vztahy mezi Norskem a Českou republikou.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-4023" y="2246059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3600" b="1" dirty="0" smtClean="0">
                <a:solidFill>
                  <a:srgbClr val="00B050"/>
                </a:solidFill>
              </a:rPr>
              <a:t>rybníků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5E05B47-FB7F-AA47-E553-081315112FFB}"/>
              </a:ext>
            </a:extLst>
          </p:cNvPr>
          <p:cNvSpPr txBox="1"/>
          <p:nvPr/>
        </p:nvSpPr>
        <p:spPr>
          <a:xfrm>
            <a:off x="173545" y="5536666"/>
            <a:ext cx="1183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Jiří Sikora, </a:t>
            </a:r>
            <a:r>
              <a:rPr lang="cs-CZ" dirty="0"/>
              <a:t>(AOPK ČR, </a:t>
            </a:r>
            <a:r>
              <a:rPr lang="cs-CZ" dirty="0" smtClean="0"/>
              <a:t>RP Správa CHKO Slavkovský les)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CAC4E19-3113-B396-42BE-F7131F6B19B6}"/>
              </a:ext>
            </a:extLst>
          </p:cNvPr>
          <p:cNvSpPr txBox="1"/>
          <p:nvPr/>
        </p:nvSpPr>
        <p:spPr>
          <a:xfrm>
            <a:off x="176165" y="5951442"/>
            <a:ext cx="1183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Konference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RAGO – Vodňany 21. 3. 2024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173994" y="5294473"/>
            <a:ext cx="1317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 smtClean="0">
                <a:solidFill>
                  <a:schemeClr val="accent4">
                    <a:lumMod val="75000"/>
                  </a:schemeClr>
                </a:solidFill>
              </a:rPr>
              <a:t>PP Toto-</a:t>
            </a:r>
            <a:r>
              <a:rPr lang="cs-CZ" sz="900" b="1" dirty="0" err="1" smtClean="0">
                <a:solidFill>
                  <a:schemeClr val="accent4">
                    <a:lumMod val="75000"/>
                  </a:schemeClr>
                </a:solidFill>
              </a:rPr>
              <a:t>Karo</a:t>
            </a:r>
            <a:endParaRPr lang="cs-CZ" sz="9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9" y="2486931"/>
            <a:ext cx="5625554" cy="33536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8" y="2486931"/>
            <a:ext cx="4917357" cy="335369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12089" y="1921216"/>
            <a:ext cx="3689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https://mokrady.ochranaprirody.cz</a:t>
            </a:r>
            <a:r>
              <a:rPr lang="cs-CZ" dirty="0"/>
              <a:t>/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430" y="2486931"/>
            <a:ext cx="512348" cy="357362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12089" y="1078502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RAMSAR </a:t>
            </a:r>
            <a:r>
              <a:rPr lang="cs-CZ" sz="3600" b="1" dirty="0" smtClean="0">
                <a:solidFill>
                  <a:srgbClr val="00B050"/>
                </a:solidFill>
              </a:rPr>
              <a:t>- Projekt</a:t>
            </a:r>
            <a:endParaRPr lang="cs-CZ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74228" y="1978727"/>
            <a:ext cx="352189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Obecné</a:t>
            </a:r>
            <a:r>
              <a:rPr lang="cs-CZ" dirty="0" smtClean="0"/>
              <a:t>, vycházející ze základních zákonných limitů, především § 4 ZOPK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47575" y="5025648"/>
            <a:ext cx="177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NATURA 2000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467601" y="3689605"/>
            <a:ext cx="123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ÚSES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467601" y="4127484"/>
            <a:ext cx="307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VZCHÚ (I. a II. zóna)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467601" y="4587769"/>
            <a:ext cx="123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MZCHÚ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349923" y="3104493"/>
            <a:ext cx="354620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VÝZNAMNÝ KRAJINNÝ PRVEK 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467601" y="5670101"/>
            <a:ext cx="9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ZCHD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159690" y="745524"/>
            <a:ext cx="11694560" cy="595183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179805" y="1068405"/>
            <a:ext cx="5972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legislativní limity OP dané konkrétními podmínkami lokality rybníka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Přímá spojnice 44"/>
          <p:cNvCxnSpPr>
            <a:stCxn id="3" idx="2"/>
          </p:cNvCxnSpPr>
          <p:nvPr/>
        </p:nvCxnSpPr>
        <p:spPr>
          <a:xfrm flipH="1">
            <a:off x="6153666" y="1899402"/>
            <a:ext cx="12356" cy="457553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1294052" y="3518782"/>
            <a:ext cx="4309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a typeface="Times New Roman" panose="02020603050405020304" pitchFamily="18" charset="0"/>
              </a:rPr>
              <a:t>§ </a:t>
            </a:r>
            <a:r>
              <a:rPr lang="cs-CZ" dirty="0">
                <a:ea typeface="Times New Roman" panose="02020603050405020304" pitchFamily="18" charset="0"/>
              </a:rPr>
              <a:t>4</a:t>
            </a:r>
            <a:r>
              <a:rPr lang="cs-CZ" dirty="0" smtClean="0">
                <a:ea typeface="Times New Roman" panose="02020603050405020304" pitchFamily="18" charset="0"/>
              </a:rPr>
              <a:t> ZOPK </a:t>
            </a:r>
            <a:r>
              <a:rPr lang="cs-CZ" i="1" dirty="0" smtClean="0">
                <a:ea typeface="Times New Roman" panose="02020603050405020304" pitchFamily="18" charset="0"/>
              </a:rPr>
              <a:t>Významné </a:t>
            </a:r>
            <a:r>
              <a:rPr lang="cs-CZ" i="1" dirty="0">
                <a:ea typeface="Times New Roman" panose="02020603050405020304" pitchFamily="18" charset="0"/>
              </a:rPr>
              <a:t>krajinné prvky jsou chráněny před poškozováním a ničením. Využívají se pouze tak, aby nebyla narušena jejich obnova a nedošlo k ohrožení nebo oslabení jejich stabilizační funkce. </a:t>
            </a:r>
            <a:r>
              <a:rPr lang="cs-CZ" i="1" dirty="0" smtClean="0">
                <a:ea typeface="Times New Roman" panose="02020603050405020304" pitchFamily="18" charset="0"/>
              </a:rPr>
              <a:t>…</a:t>
            </a:r>
            <a:endParaRPr lang="cs-CZ" i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716465" y="1967524"/>
            <a:ext cx="351493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Konkrétní</a:t>
            </a:r>
            <a:r>
              <a:rPr lang="cs-CZ" dirty="0" smtClean="0"/>
              <a:t>, vycházející z koncepčních dokumentů, zákona nebo rozhodnutí OOP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16465" y="3104493"/>
            <a:ext cx="354620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ZVLÁŠTNÍ STATUT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85319" y="5444243"/>
            <a:ext cx="4056096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Obecná ochrana rostlin a živočichů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848661" y="5892430"/>
            <a:ext cx="219275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Volně žijící ptáci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7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16177" y="4650834"/>
            <a:ext cx="177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NATURA 2000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16177" y="3314791"/>
            <a:ext cx="123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ÚSES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16177" y="3726923"/>
            <a:ext cx="307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90000"/>
                  </a:schemeClr>
                </a:solidFill>
              </a:rPr>
              <a:t>VZCHÚ</a:t>
            </a:r>
            <a:endParaRPr lang="cs-CZ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16177" y="4212955"/>
            <a:ext cx="123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MZCHÚ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16177" y="2509372"/>
            <a:ext cx="354620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VÝZNAMNÝ KRAJINNÝ PRVEK 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16177" y="5069913"/>
            <a:ext cx="9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ZCHD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159690" y="745524"/>
            <a:ext cx="11694560" cy="595183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516177" y="5439245"/>
            <a:ext cx="219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Volně žijící ptáci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6999" y="3792279"/>
            <a:ext cx="272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Konkrétní legislativní limity OP: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5222" y="1035812"/>
            <a:ext cx="4834856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chemeClr val="accent6"/>
                </a:solidFill>
              </a:rPr>
              <a:t>Příklad konkrétních limitů z projektu RAGO</a:t>
            </a:r>
            <a:r>
              <a:rPr lang="cs-CZ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cs-CZ" dirty="0" smtClean="0"/>
              <a:t>lokalita PR U Sedmi rybníků, EVL: </a:t>
            </a:r>
            <a:r>
              <a:rPr lang="cs-CZ" i="1" dirty="0" smtClean="0"/>
              <a:t>T. </a:t>
            </a:r>
            <a:r>
              <a:rPr lang="cs-CZ" i="1" dirty="0" err="1"/>
              <a:t>c</a:t>
            </a:r>
            <a:r>
              <a:rPr lang="cs-CZ" i="1" dirty="0" err="1" smtClean="0"/>
              <a:t>ristatus</a:t>
            </a:r>
            <a:endParaRPr lang="cs-CZ" i="1" dirty="0" smtClean="0"/>
          </a:p>
          <a:p>
            <a:endParaRPr lang="cs-CZ" sz="1200" dirty="0" smtClean="0"/>
          </a:p>
          <a:p>
            <a:r>
              <a:rPr lang="cs-CZ" sz="1600" dirty="0" smtClean="0"/>
              <a:t>Prostřední r.</a:t>
            </a:r>
          </a:p>
          <a:p>
            <a:r>
              <a:rPr lang="cs-CZ" sz="1600" dirty="0" smtClean="0"/>
              <a:t>Prázdný r.</a:t>
            </a:r>
            <a:endParaRPr lang="cs-CZ" sz="1600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5419693" y="3432702"/>
            <a:ext cx="195439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419693" y="3533731"/>
            <a:ext cx="1954393" cy="793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5419693" y="3544935"/>
            <a:ext cx="2027312" cy="12685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5419693" y="3684123"/>
            <a:ext cx="2027312" cy="1524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5419693" y="3824992"/>
            <a:ext cx="2059459" cy="1798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8" y="2705750"/>
            <a:ext cx="3836002" cy="1945084"/>
          </a:xfrm>
          <a:prstGeom prst="rect">
            <a:avLst/>
          </a:prstGeom>
        </p:spPr>
      </p:pic>
      <p:sp>
        <p:nvSpPr>
          <p:cNvPr id="6" name="Levá složená závorka 5"/>
          <p:cNvSpPr/>
          <p:nvPr/>
        </p:nvSpPr>
        <p:spPr>
          <a:xfrm>
            <a:off x="2795702" y="2473298"/>
            <a:ext cx="320693" cy="33304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0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221742" y="651286"/>
            <a:ext cx="572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Hospodaření v lokalitách se zvláštním ochranným statutem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27223" y="1658837"/>
            <a:ext cx="11211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Maloplošně</a:t>
            </a:r>
            <a:r>
              <a:rPr lang="cs-CZ" dirty="0" smtClean="0"/>
              <a:t> zvláště chráněná území – </a:t>
            </a:r>
            <a:r>
              <a:rPr lang="cs-CZ" b="1" dirty="0" smtClean="0"/>
              <a:t>Vyhlašovací dokumentace + Plány péče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Evropsky významné lokality (Ptačí oblasti) – </a:t>
            </a:r>
            <a:r>
              <a:rPr lang="cs-CZ" b="1" dirty="0" smtClean="0"/>
              <a:t>Soubory doporučených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r>
              <a:rPr lang="cs-CZ" dirty="0" smtClean="0"/>
              <a:t>Nutná kooperace stran HOSPODÁŘ 			OOP – </a:t>
            </a:r>
            <a:r>
              <a:rPr lang="cs-CZ" b="1" dirty="0" smtClean="0"/>
              <a:t>zpětná vazba!</a:t>
            </a:r>
          </a:p>
          <a:p>
            <a:endParaRPr lang="cs-CZ" dirty="0" smtClean="0"/>
          </a:p>
          <a:p>
            <a:pPr algn="just"/>
            <a:r>
              <a:rPr lang="cs-CZ" b="1" dirty="0" smtClean="0"/>
              <a:t>O co v prvé řadě šlo?	Projekt přispívá k naplňování cílů v ochraně přírody hledáním vhodných principů a managementů pro zásadní koncepční dokumenty v OOP, </a:t>
            </a:r>
            <a:r>
              <a:rPr lang="cs-CZ" dirty="0" smtClean="0"/>
              <a:t>zároveň se podmínkami nastavenými v </a:t>
            </a:r>
            <a:r>
              <a:rPr lang="cs-CZ" b="1" dirty="0" smtClean="0"/>
              <a:t>SDO</a:t>
            </a:r>
            <a:r>
              <a:rPr lang="cs-CZ" dirty="0" smtClean="0"/>
              <a:t> a </a:t>
            </a:r>
            <a:r>
              <a:rPr lang="cs-CZ" b="1" dirty="0" smtClean="0"/>
              <a:t>Plánech péče</a:t>
            </a:r>
            <a:r>
              <a:rPr lang="cs-CZ" dirty="0" smtClean="0"/>
              <a:t> v projektu musel řídit a podrobit je tak i vnitřní kritice (</a:t>
            </a:r>
            <a:r>
              <a:rPr lang="cs-CZ" dirty="0" err="1" smtClean="0"/>
              <a:t>amur</a:t>
            </a:r>
            <a:r>
              <a:rPr lang="cs-CZ" dirty="0" smtClean="0"/>
              <a:t>, výše obsádek, dravé ryby, problémy s invazními druhy, iniciacemi po revitalizacích…).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7" y="4244160"/>
            <a:ext cx="4599702" cy="25544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8" y="4262812"/>
            <a:ext cx="6431224" cy="22705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94" y="4121016"/>
            <a:ext cx="2201474" cy="2554091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 flipV="1">
            <a:off x="4580420" y="2764361"/>
            <a:ext cx="1746239" cy="8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4514425" y="2651372"/>
            <a:ext cx="1878227" cy="16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221742" y="651286"/>
            <a:ext cx="572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Hospodaření v lokalitách se zvláštním ochranným statutem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5502" y="1608252"/>
            <a:ext cx="859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Ukázka ze Souboru doporučených opatření</a:t>
            </a:r>
            <a:endParaRPr lang="cs-CZ" b="1" u="sng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4" y="2277684"/>
            <a:ext cx="10410347" cy="35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221742" y="651286"/>
            <a:ext cx="572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Hospodaření v lokalitách se zvláštním ochranným statutem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1" y="2066855"/>
            <a:ext cx="10421723" cy="36465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49643" y="1589903"/>
            <a:ext cx="550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Ukázka ze Souboru doporučených opatření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6338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221742" y="651286"/>
            <a:ext cx="572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Hospodaření v lokalitách se zvláštním ochranným statutem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2" y="2190067"/>
            <a:ext cx="9533327" cy="428126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49643" y="1589903"/>
            <a:ext cx="550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Ukázka ze Souboru doporučených opatření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0469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54832" y="4554713"/>
            <a:ext cx="11079892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u="sng" dirty="0" smtClean="0">
                <a:solidFill>
                  <a:srgbClr val="000000"/>
                </a:solidFill>
                <a:latin typeface="Roboto"/>
              </a:rPr>
              <a:t>Mimoprodukčními funkcemi rybníků z pohledu OOP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: (významná je míra hospodářského zatížení a tedy intenzifikace chovu):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Roboto"/>
              </a:rPr>
              <a:t>jsou 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biotopem specifických společenstev a jinde se nevyskytujících nebo vzácných druhů rostlin, živočichů, 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hub, mikroorganismů – podpora biodiverzity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Roboto"/>
              </a:rPr>
              <a:t>m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ají ekostabilizační funkci (o to více) v méně stabilních anebo narušených částech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Roboto"/>
              </a:rPr>
              <a:t>se podílejí na koloběhu vody v přírodě, udržují vodu v krajině, příznivě ovlivňují podnebí výparem, zmírňují výkyvy a klimatické 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změny</a:t>
            </a:r>
            <a:endParaRPr lang="cs-CZ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167925" y="747500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Mimoprodukční funkce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4832" y="1393831"/>
            <a:ext cx="11079892" cy="286232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Roboto"/>
              </a:rPr>
              <a:t>Rybníky mají mimo své (většinou 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produkční) </a:t>
            </a:r>
            <a:r>
              <a:rPr lang="cs-CZ" b="1" dirty="0" smtClean="0">
                <a:solidFill>
                  <a:srgbClr val="000000"/>
                </a:solidFill>
                <a:latin typeface="Roboto"/>
              </a:rPr>
              <a:t>hlavní funkce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, 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další poměrně složité a komplexní 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úlohy </a:t>
            </a:r>
          </a:p>
          <a:p>
            <a:pPr algn="just"/>
            <a:r>
              <a:rPr lang="cs-CZ" dirty="0" smtClean="0">
                <a:solidFill>
                  <a:srgbClr val="000000"/>
                </a:solidFill>
                <a:latin typeface="Roboto"/>
              </a:rPr>
              <a:t>= plní </a:t>
            </a:r>
            <a:r>
              <a:rPr lang="cs-CZ" u="sng" dirty="0" smtClean="0">
                <a:solidFill>
                  <a:srgbClr val="000000"/>
                </a:solidFill>
                <a:latin typeface="Roboto"/>
              </a:rPr>
              <a:t>ekosystémové služby</a:t>
            </a:r>
          </a:p>
          <a:p>
            <a:pPr algn="just"/>
            <a:endParaRPr lang="cs-CZ" u="sng" dirty="0">
              <a:solidFill>
                <a:srgbClr val="000000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Dle § </a:t>
            </a:r>
            <a:r>
              <a:rPr lang="cs-CZ" dirty="0"/>
              <a:t>3 odst. 3 zákona o rybářství - </a:t>
            </a:r>
            <a:r>
              <a:rPr lang="cs-CZ" i="1" dirty="0"/>
              <a:t>Rybníkářství může být omezeno, jen stanoví-li tak zvláštní právní předpis</a:t>
            </a:r>
            <a:r>
              <a:rPr lang="cs-CZ" dirty="0"/>
              <a:t> – např. </a:t>
            </a:r>
            <a:r>
              <a:rPr lang="cs-CZ" dirty="0" smtClean="0">
                <a:solidFill>
                  <a:schemeClr val="accent6"/>
                </a:solidFill>
              </a:rPr>
              <a:t>ZOPK</a:t>
            </a:r>
            <a:endParaRPr lang="cs-CZ" dirty="0">
              <a:solidFill>
                <a:srgbClr val="000000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Dle § 2 odst. 2 i</a:t>
            </a:r>
            <a:r>
              <a:rPr lang="cs-CZ" dirty="0"/>
              <a:t>) </a:t>
            </a:r>
            <a:r>
              <a:rPr lang="cs-CZ" dirty="0" smtClean="0">
                <a:solidFill>
                  <a:schemeClr val="accent6"/>
                </a:solidFill>
              </a:rPr>
              <a:t>ZOPK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cs-CZ" dirty="0"/>
              <a:t>o</a:t>
            </a:r>
            <a:r>
              <a:rPr lang="cs-CZ" dirty="0" smtClean="0"/>
              <a:t>chrana </a:t>
            </a:r>
            <a:r>
              <a:rPr lang="cs-CZ" dirty="0"/>
              <a:t>přírody </a:t>
            </a:r>
            <a:r>
              <a:rPr lang="cs-CZ" dirty="0" smtClean="0"/>
              <a:t>podle ZOPK </a:t>
            </a:r>
            <a:r>
              <a:rPr lang="cs-CZ" i="1" dirty="0"/>
              <a:t>se zajišťuje zejména </a:t>
            </a:r>
            <a:r>
              <a:rPr lang="cs-CZ" i="1" dirty="0" smtClean="0"/>
              <a:t>ovlivňováním </a:t>
            </a:r>
            <a:r>
              <a:rPr lang="cs-CZ" i="1" dirty="0"/>
              <a:t>vodního hospodaření v krajině s cílem udržovat přirozené podmínky pro život vodních a mokřadních ekosystémů při zachování přirozeného charakteru a přírodě blízkého vzhledu vodních toků a ploch a mokřadů, </a:t>
            </a:r>
            <a:endParaRPr lang="cs-CZ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Roboto"/>
              </a:rPr>
              <a:t>Ekosystémové služby jsou 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tak veřejným 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zájmem chráněný zákonem (minimálně vždy na základní úrovni vycházející z § 3 </a:t>
            </a:r>
            <a:r>
              <a:rPr lang="cs-CZ" dirty="0">
                <a:solidFill>
                  <a:schemeClr val="accent6"/>
                </a:solidFill>
                <a:latin typeface="Roboto"/>
              </a:rPr>
              <a:t>ZOPK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)</a:t>
            </a:r>
            <a:endParaRPr lang="cs-CZ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326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353547" y="583757"/>
            <a:ext cx="546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Nástroje k částečné kompenzaci újem a nebo škod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2421" y="1657860"/>
            <a:ext cx="115082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ÚJMA</a:t>
            </a:r>
            <a:r>
              <a:rPr lang="cs-CZ" dirty="0" smtClean="0"/>
              <a:t>: § </a:t>
            </a:r>
            <a:r>
              <a:rPr lang="cs-CZ" dirty="0"/>
              <a:t>58 odst. 2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ZOPK</a:t>
            </a:r>
            <a:r>
              <a:rPr lang="cs-CZ" dirty="0"/>
              <a:t>: Je zaveden systém refundace vyplácením újem za ztížení zemědělského (lesnického) hospodaření v důsledku omezení </a:t>
            </a:r>
            <a:r>
              <a:rPr lang="cs-CZ" dirty="0" smtClean="0"/>
              <a:t>plynoucí z </a:t>
            </a:r>
            <a:r>
              <a:rPr lang="cs-CZ" dirty="0"/>
              <a:t>důvodu ochrany přírody a krajiny.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…</a:t>
            </a:r>
            <a:r>
              <a:rPr lang="cs-CZ" i="1" dirty="0"/>
              <a:t>vznikne </a:t>
            </a:r>
            <a:r>
              <a:rPr lang="cs-CZ" i="1" dirty="0" err="1" smtClean="0"/>
              <a:t>li</a:t>
            </a:r>
            <a:r>
              <a:rPr lang="cs-CZ" i="1" dirty="0" smtClean="0"/>
              <a:t> nebo </a:t>
            </a:r>
            <a:r>
              <a:rPr lang="cs-CZ" i="1" dirty="0"/>
              <a:t>trvá v důsledku omezení vyplývajícího z </a:t>
            </a:r>
            <a:r>
              <a:rPr lang="cs-CZ" b="1" i="1" dirty="0"/>
              <a:t>části třetí až páté tohoto zákona </a:t>
            </a:r>
            <a:r>
              <a:rPr lang="cs-CZ" i="1" dirty="0"/>
              <a:t>včetně prováděcích právních předpisů nebo rozhodnutí vydaného na jejich základě a nebo z omezení vyplývajícího z </a:t>
            </a:r>
            <a:r>
              <a:rPr lang="cs-CZ" b="1" i="1" dirty="0"/>
              <a:t>opatření v plánech systémů ekologické stability krajiny</a:t>
            </a:r>
            <a:r>
              <a:rPr lang="cs-CZ" i="1" dirty="0"/>
              <a:t> podle § 4 odst. 1 </a:t>
            </a:r>
            <a:r>
              <a:rPr lang="cs-CZ" i="1" dirty="0" smtClean="0"/>
              <a:t>(vlastníku/nájemci) újma</a:t>
            </a:r>
            <a:r>
              <a:rPr lang="cs-CZ" i="1" dirty="0"/>
              <a:t>, má nárok na její finanční </a:t>
            </a:r>
            <a:r>
              <a:rPr lang="cs-CZ" i="1" dirty="0" smtClean="0"/>
              <a:t>náhradu…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11996" y="5699000"/>
            <a:ext cx="42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NATURA 2000</a:t>
            </a:r>
            <a:r>
              <a:rPr lang="cs-CZ" dirty="0" smtClean="0"/>
              <a:t>			IV.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11997" y="4070336"/>
            <a:ext cx="436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ÚSES</a:t>
            </a:r>
            <a:r>
              <a:rPr lang="cs-CZ" dirty="0" smtClean="0"/>
              <a:t> 				II.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111996" y="4882077"/>
            <a:ext cx="415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VZCHÚ	</a:t>
            </a:r>
            <a:r>
              <a:rPr lang="cs-CZ" dirty="0" smtClean="0"/>
              <a:t>			III.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120417" y="5273897"/>
            <a:ext cx="414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MZCHÚ		</a:t>
            </a:r>
            <a:r>
              <a:rPr lang="cs-CZ" dirty="0" smtClean="0"/>
              <a:t>		III.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11996" y="3651257"/>
            <a:ext cx="44306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VÝZNAMNÝ KRAJINNÝ PRVEK 	II.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120417" y="6112265"/>
            <a:ext cx="414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ZCHD</a:t>
            </a:r>
            <a:r>
              <a:rPr lang="cs-CZ" dirty="0" smtClean="0"/>
              <a:t>				V.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120417" y="4484860"/>
            <a:ext cx="41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Volně žijící ptáci			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2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353547" y="583757"/>
            <a:ext cx="546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Nástroje k částečné kompenzaci újem a nebo škod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5201" y="1496357"/>
            <a:ext cx="113023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36332A"/>
                </a:solidFill>
                <a:latin typeface="Franklin Gothic Book"/>
              </a:rPr>
              <a:t>ŠKODA</a:t>
            </a: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: způsobená </a:t>
            </a:r>
            <a:r>
              <a:rPr lang="cs-CZ" dirty="0">
                <a:solidFill>
                  <a:srgbClr val="36332A"/>
                </a:solidFill>
                <a:latin typeface="Franklin Gothic Book"/>
              </a:rPr>
              <a:t>škoda </a:t>
            </a:r>
            <a:r>
              <a:rPr lang="cs-CZ" b="1" dirty="0">
                <a:solidFill>
                  <a:srgbClr val="36332A"/>
                </a:solidFill>
                <a:latin typeface="Franklin Gothic Book"/>
              </a:rPr>
              <a:t>vybraným zvláště chráněným </a:t>
            </a:r>
            <a:r>
              <a:rPr lang="cs-CZ" b="1" dirty="0" smtClean="0">
                <a:solidFill>
                  <a:srgbClr val="36332A"/>
                </a:solidFill>
                <a:latin typeface="Franklin Gothic Book"/>
              </a:rPr>
              <a:t>živočichem</a:t>
            </a: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, </a:t>
            </a:r>
            <a:r>
              <a:rPr lang="cs-CZ" dirty="0">
                <a:solidFill>
                  <a:srgbClr val="36332A"/>
                </a:solidFill>
                <a:latin typeface="Franklin Gothic Book"/>
              </a:rPr>
              <a:t>můžete za podmínek stanovených zákonem č. 115/2000 Sb. , o poskytování náhrad škod způsobených vybranými zvláště chráněnými živočichy </a:t>
            </a: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uplatnit </a:t>
            </a:r>
            <a:r>
              <a:rPr lang="cs-CZ" dirty="0">
                <a:solidFill>
                  <a:srgbClr val="36332A"/>
                </a:solidFill>
                <a:latin typeface="Franklin Gothic Book"/>
              </a:rPr>
              <a:t>u příslušného orgánu nárok na její náhradu</a:t>
            </a: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.</a:t>
            </a:r>
          </a:p>
          <a:p>
            <a:r>
              <a:rPr lang="cs-CZ" dirty="0">
                <a:solidFill>
                  <a:srgbClr val="36332A"/>
                </a:solidFill>
                <a:latin typeface="Franklin Gothic Book"/>
              </a:rPr>
              <a:t/>
            </a:r>
            <a:br>
              <a:rPr lang="cs-CZ" dirty="0">
                <a:solidFill>
                  <a:srgbClr val="36332A"/>
                </a:solidFill>
                <a:latin typeface="Franklin Gothic Book"/>
              </a:rPr>
            </a:br>
            <a:r>
              <a:rPr lang="cs-CZ" u="sng" dirty="0">
                <a:solidFill>
                  <a:srgbClr val="36332A"/>
                </a:solidFill>
                <a:latin typeface="Franklin Gothic Book"/>
              </a:rPr>
              <a:t>Způsobenou škodu lze hradit u těchto vybraných zvláště chráněných živočichů</a:t>
            </a:r>
            <a:r>
              <a:rPr lang="cs-CZ" dirty="0">
                <a:solidFill>
                  <a:srgbClr val="36332A"/>
                </a:solidFill>
                <a:latin typeface="Franklin Gothic Book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 </a:t>
            </a:r>
            <a:r>
              <a:rPr lang="cs-CZ" b="1" dirty="0" smtClean="0">
                <a:solidFill>
                  <a:srgbClr val="36332A"/>
                </a:solidFill>
                <a:latin typeface="Franklin Gothic Book"/>
              </a:rPr>
              <a:t>bobr </a:t>
            </a:r>
            <a:r>
              <a:rPr lang="cs-CZ" b="1" dirty="0">
                <a:solidFill>
                  <a:srgbClr val="36332A"/>
                </a:solidFill>
                <a:latin typeface="Franklin Gothic Book"/>
              </a:rPr>
              <a:t>evropský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36332A"/>
                </a:solidFill>
                <a:latin typeface="Franklin Gothic Book"/>
              </a:rPr>
              <a:t> vydra </a:t>
            </a:r>
            <a:r>
              <a:rPr lang="cs-CZ" b="1" dirty="0">
                <a:solidFill>
                  <a:srgbClr val="36332A"/>
                </a:solidFill>
                <a:latin typeface="Franklin Gothic Book"/>
              </a:rPr>
              <a:t>říční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 los evropský</a:t>
            </a:r>
            <a:endParaRPr lang="cs-CZ" dirty="0">
              <a:solidFill>
                <a:srgbClr val="36332A"/>
              </a:solidFill>
              <a:latin typeface="Franklin Gothic Book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 medvěd </a:t>
            </a:r>
            <a:r>
              <a:rPr lang="cs-CZ" dirty="0">
                <a:solidFill>
                  <a:srgbClr val="36332A"/>
                </a:solidFill>
                <a:latin typeface="Franklin Gothic Book"/>
              </a:rPr>
              <a:t>hnědý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 rys </a:t>
            </a:r>
            <a:r>
              <a:rPr lang="cs-CZ" dirty="0">
                <a:solidFill>
                  <a:srgbClr val="36332A"/>
                </a:solidFill>
                <a:latin typeface="Franklin Gothic Book"/>
              </a:rPr>
              <a:t>ostrovid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36332A"/>
                </a:solidFill>
                <a:latin typeface="Franklin Gothic Book"/>
              </a:rPr>
              <a:t> vlk</a:t>
            </a:r>
          </a:p>
          <a:p>
            <a:endParaRPr lang="cs-CZ" dirty="0" smtClean="0">
              <a:solidFill>
                <a:srgbClr val="36332A"/>
              </a:solidFill>
              <a:latin typeface="Franklin Gothic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 smtClean="0">
                <a:solidFill>
                  <a:srgbClr val="36332A"/>
                </a:solidFill>
                <a:effectLst/>
                <a:latin typeface="Franklin Gothic Book"/>
              </a:rPr>
              <a:t>Dále </a:t>
            </a:r>
            <a:r>
              <a:rPr lang="cs-CZ" dirty="0" smtClean="0"/>
              <a:t>se </a:t>
            </a:r>
            <a:r>
              <a:rPr lang="cs-CZ" dirty="0"/>
              <a:t>hradí také škoda způsobená </a:t>
            </a:r>
            <a:r>
              <a:rPr lang="cs-CZ" b="1" dirty="0"/>
              <a:t>kormoránem </a:t>
            </a:r>
            <a:r>
              <a:rPr lang="cs-CZ" b="1" dirty="0" smtClean="0"/>
              <a:t>velkým </a:t>
            </a:r>
            <a:r>
              <a:rPr lang="cs-CZ" dirty="0" smtClean="0"/>
              <a:t>(není již ZCHD)</a:t>
            </a:r>
          </a:p>
          <a:p>
            <a:endParaRPr lang="cs-CZ" dirty="0" smtClean="0"/>
          </a:p>
          <a:p>
            <a:r>
              <a:rPr lang="cs-CZ" dirty="0"/>
              <a:t>Náhradu škody na rybách lze poskytnout, jen pokud byla škoda způsobena </a:t>
            </a:r>
            <a:r>
              <a:rPr lang="cs-CZ" b="1" dirty="0"/>
              <a:t>kormoránem velkým </a:t>
            </a:r>
            <a:r>
              <a:rPr lang="cs-CZ" dirty="0"/>
              <a:t>nebo </a:t>
            </a:r>
            <a:r>
              <a:rPr lang="cs-CZ" b="1" dirty="0"/>
              <a:t>vydrou </a:t>
            </a:r>
            <a:r>
              <a:rPr lang="cs-CZ" b="1" dirty="0" smtClean="0"/>
              <a:t>říční</a:t>
            </a:r>
            <a:r>
              <a:rPr lang="cs-CZ" dirty="0"/>
              <a:t>!</a:t>
            </a:r>
            <a:endParaRPr lang="cs-CZ" dirty="0"/>
          </a:p>
          <a:p>
            <a:endParaRPr lang="cs-CZ" dirty="0">
              <a:solidFill>
                <a:srgbClr val="36332A"/>
              </a:solidFill>
              <a:latin typeface="Franklin Gothic Book"/>
            </a:endParaRPr>
          </a:p>
          <a:p>
            <a:r>
              <a:rPr lang="cs-CZ" dirty="0" smtClean="0"/>
              <a:t>Výše </a:t>
            </a:r>
            <a:r>
              <a:rPr lang="cs-CZ" dirty="0"/>
              <a:t>škody způsobené na rybách vydrou říční nebo kormoránem velkým se prokazuje znaleckým </a:t>
            </a:r>
            <a:r>
              <a:rPr lang="cs-CZ" dirty="0" smtClean="0"/>
              <a:t>posudkem. Způsob </a:t>
            </a:r>
            <a:r>
              <a:rPr lang="cs-CZ" dirty="0"/>
              <a:t>výpočtu výše škody v ostatních případech stanoví vyhláška č. 126/2021 Sb.</a:t>
            </a:r>
            <a:endParaRPr lang="cs-CZ" b="0" i="0" dirty="0">
              <a:solidFill>
                <a:srgbClr val="36332A"/>
              </a:solidFill>
              <a:effectLst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701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ený obdélník 19"/>
          <p:cNvSpPr/>
          <p:nvPr/>
        </p:nvSpPr>
        <p:spPr>
          <a:xfrm>
            <a:off x="3262184" y="5058032"/>
            <a:ext cx="4077730" cy="807309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134976" y="941227"/>
            <a:ext cx="11836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Legislativa </a:t>
            </a:r>
          </a:p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§ § § 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66918" y="2677983"/>
            <a:ext cx="29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Hospodaření na rybnících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4001148" y="2401020"/>
            <a:ext cx="4321876" cy="1013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435355" y="2907647"/>
            <a:ext cx="163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Vodní zákon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26941" y="5227831"/>
            <a:ext cx="37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Zákon o ochraně přírody a krajiny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426941" y="3725937"/>
            <a:ext cx="307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Zákon o rybářství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9246" y="3998784"/>
            <a:ext cx="25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Stavební zákon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904206" y="4826660"/>
            <a:ext cx="294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nařízení a směrnice EU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163697" y="3553942"/>
            <a:ext cx="303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Prováděcí předpisy národní legislativy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230659" y="523033"/>
            <a:ext cx="11669702" cy="611247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/>
          <p:cNvCxnSpPr>
            <a:stCxn id="12" idx="4"/>
            <a:endCxn id="20" idx="0"/>
          </p:cNvCxnSpPr>
          <p:nvPr/>
        </p:nvCxnSpPr>
        <p:spPr>
          <a:xfrm flipH="1">
            <a:off x="5301049" y="3414274"/>
            <a:ext cx="861037" cy="164375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353547" y="583757"/>
            <a:ext cx="546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B050"/>
                </a:solidFill>
              </a:rPr>
              <a:t>Nástroje k částečné kompenzaci újem a nebo škod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2421" y="1517817"/>
            <a:ext cx="115082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DOTACE</a:t>
            </a:r>
            <a:r>
              <a:rPr lang="cs-CZ" dirty="0" smtClean="0"/>
              <a:t>: </a:t>
            </a:r>
            <a:r>
              <a:rPr lang="cs-CZ" b="1" dirty="0" smtClean="0"/>
              <a:t>Podpora </a:t>
            </a:r>
            <a:r>
              <a:rPr lang="cs-CZ" b="1" dirty="0"/>
              <a:t>mimoprodukčních funkcí </a:t>
            </a:r>
            <a:r>
              <a:rPr lang="cs-CZ" b="1" dirty="0" smtClean="0"/>
              <a:t>rybníků z jiných titulů -  </a:t>
            </a:r>
            <a:r>
              <a:rPr lang="cs-CZ" b="1" dirty="0" err="1" smtClean="0"/>
              <a:t>MZe</a:t>
            </a:r>
            <a:endParaRPr lang="cs-CZ" b="1" dirty="0" smtClean="0"/>
          </a:p>
          <a:p>
            <a:endParaRPr lang="cs-CZ" b="1" dirty="0"/>
          </a:p>
          <a:p>
            <a:r>
              <a:rPr lang="cs-CZ" dirty="0" smtClean="0"/>
              <a:t>Účel dotace = Částečná </a:t>
            </a:r>
            <a:r>
              <a:rPr lang="cs-CZ" dirty="0"/>
              <a:t>kompenzace rybářským subjektům za újmy vzniklé zajišťováním vodohospodářských a celospolečenských funkcí </a:t>
            </a:r>
            <a:r>
              <a:rPr lang="cs-CZ" dirty="0" smtClean="0"/>
              <a:t>rybníků</a:t>
            </a:r>
            <a:r>
              <a:rPr lang="cs-CZ" dirty="0"/>
              <a:t>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rybník </a:t>
            </a:r>
            <a:r>
              <a:rPr lang="cs-CZ" b="1" dirty="0" smtClean="0"/>
              <a:t>nad 5 ha </a:t>
            </a:r>
            <a:r>
              <a:rPr lang="cs-CZ" dirty="0" smtClean="0"/>
              <a:t>– mnoho ekosystémově a druhově cenných malých nádrží toto nemůže uplatnit</a:t>
            </a:r>
          </a:p>
          <a:p>
            <a:endParaRPr lang="cs-CZ" dirty="0" smtClean="0"/>
          </a:p>
          <a:p>
            <a:pPr marL="342900" indent="-342900">
              <a:buAutoNum type="alphaLcParenR"/>
            </a:pPr>
            <a:r>
              <a:rPr lang="cs-CZ" dirty="0" smtClean="0"/>
              <a:t>Nařízené </a:t>
            </a:r>
            <a:r>
              <a:rPr lang="cs-CZ" dirty="0"/>
              <a:t>vodohospodářské funkce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akumulace </a:t>
            </a:r>
            <a:r>
              <a:rPr lang="cs-CZ" dirty="0"/>
              <a:t>vody v krajině,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retenční </a:t>
            </a:r>
            <a:r>
              <a:rPr lang="cs-CZ" dirty="0"/>
              <a:t>účinek při povodních,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zajišťování </a:t>
            </a:r>
            <a:r>
              <a:rPr lang="cs-CZ" dirty="0"/>
              <a:t>sportovních a rekreačních účelů,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zlepšování </a:t>
            </a:r>
            <a:r>
              <a:rPr lang="cs-CZ" dirty="0"/>
              <a:t>jakosti povrchových vod svými dočišťovacími účinky.</a:t>
            </a:r>
          </a:p>
          <a:p>
            <a:r>
              <a:rPr lang="cs-CZ" dirty="0"/>
              <a:t>b) Péče o rybniční fond ve veřejném zájmu: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odstraňování </a:t>
            </a:r>
            <a:r>
              <a:rPr lang="cs-CZ" dirty="0"/>
              <a:t>sedimentu z loviště.</a:t>
            </a:r>
          </a:p>
          <a:p>
            <a:r>
              <a:rPr lang="cs-CZ" dirty="0"/>
              <a:t>c) </a:t>
            </a:r>
            <a:r>
              <a:rPr lang="cs-CZ" b="1" dirty="0"/>
              <a:t>Nařízená péče rozhodnutím orgánů ochrany přírody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zachování </a:t>
            </a:r>
            <a:r>
              <a:rPr lang="cs-CZ" dirty="0"/>
              <a:t>přirozeného litorálního pásma a mokřadů,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omezení </a:t>
            </a:r>
            <a:r>
              <a:rPr lang="cs-CZ" dirty="0"/>
              <a:t>vysazování </a:t>
            </a:r>
            <a:r>
              <a:rPr lang="cs-CZ" dirty="0" err="1"/>
              <a:t>amura</a:t>
            </a:r>
            <a:r>
              <a:rPr lang="cs-CZ" dirty="0"/>
              <a:t> orgány ochrany přírody,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omezení </a:t>
            </a:r>
            <a:r>
              <a:rPr lang="cs-CZ" dirty="0"/>
              <a:t>krmení ryb krmnými směsmi a ostatními krmivy,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omezení </a:t>
            </a:r>
            <a:r>
              <a:rPr lang="cs-CZ" dirty="0"/>
              <a:t>aplikace minerálních a organických hnojiv,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další </a:t>
            </a:r>
            <a:r>
              <a:rPr lang="cs-CZ" dirty="0"/>
              <a:t>omezení na základě rozhodnutí orgánů ochrany přírody.</a:t>
            </a:r>
          </a:p>
          <a:p>
            <a:endParaRPr lang="cs-CZ" dirty="0" smtClean="0"/>
          </a:p>
          <a:p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A1B69AE-D006-1448-C30F-E9CFAAD09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B8FC4D8-C369-8F1F-96B1-168FC0B4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72" r="23156" b="6698"/>
          <a:stretch/>
        </p:blipFill>
        <p:spPr>
          <a:xfrm>
            <a:off x="989124" y="5849319"/>
            <a:ext cx="1577907" cy="83805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7A34E727-E15D-59C9-ECBA-14A72612E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17" y="6365703"/>
            <a:ext cx="1487871" cy="38162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49CD8D15-1090-FAFE-446E-24CB6788F0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14687" r="11888" b="13838"/>
          <a:stretch/>
        </p:blipFill>
        <p:spPr bwMode="auto">
          <a:xfrm>
            <a:off x="5591843" y="5683908"/>
            <a:ext cx="1007820" cy="681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3B2F6BAB-BECC-3E30-691F-A27C6F4D5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98" y="5174393"/>
            <a:ext cx="2230601" cy="43446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AC0E5940-7D09-7D23-3830-23A9FFC25E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2" t="26526" r="56376" b="15001"/>
          <a:stretch/>
        </p:blipFill>
        <p:spPr>
          <a:xfrm>
            <a:off x="416757" y="4216810"/>
            <a:ext cx="2873440" cy="15632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D5BE80E4-9122-74F1-5EC3-BBE8678CB318}"/>
              </a:ext>
            </a:extLst>
          </p:cNvPr>
          <p:cNvSpPr txBox="1"/>
          <p:nvPr/>
        </p:nvSpPr>
        <p:spPr>
          <a:xfrm>
            <a:off x="638160" y="3853267"/>
            <a:ext cx="26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B050"/>
                </a:solidFill>
              </a:rPr>
              <a:t>Děkujeme za podporu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5CD3813E-5454-EF54-0746-96F14AB0BCF6}"/>
              </a:ext>
            </a:extLst>
          </p:cNvPr>
          <p:cNvSpPr txBox="1"/>
          <p:nvPr/>
        </p:nvSpPr>
        <p:spPr>
          <a:xfrm>
            <a:off x="4770539" y="3853267"/>
            <a:ext cx="26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B050"/>
                </a:solidFill>
              </a:rPr>
              <a:t>Partneři projektu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EDC8C091-0497-D7D1-CDE2-351FD78B8F83}"/>
              </a:ext>
            </a:extLst>
          </p:cNvPr>
          <p:cNvSpPr txBox="1"/>
          <p:nvPr/>
        </p:nvSpPr>
        <p:spPr>
          <a:xfrm>
            <a:off x="8400967" y="3853267"/>
            <a:ext cx="365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B050"/>
                </a:solidFill>
              </a:rPr>
              <a:t>Děkujeme za propůjčení lokalit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D908C70-AF73-8FBE-6B74-00D8DC3E5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2" y="4228901"/>
            <a:ext cx="1063255" cy="8065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556202B-2D9A-9302-74C1-F8626AD718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54" y="4216810"/>
            <a:ext cx="1573752" cy="8186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40E35F2D-9EB5-094E-7631-60C01B67AA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3" y="5076927"/>
            <a:ext cx="1331413" cy="6293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7" y="5820134"/>
            <a:ext cx="3038106" cy="89642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E76A3884-E608-ED29-5D83-08C15F4125A5}"/>
              </a:ext>
            </a:extLst>
          </p:cNvPr>
          <p:cNvSpPr txBox="1"/>
          <p:nvPr/>
        </p:nvSpPr>
        <p:spPr>
          <a:xfrm>
            <a:off x="2474141" y="1388099"/>
            <a:ext cx="683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i="1" dirty="0">
                <a:solidFill>
                  <a:srgbClr val="00B050"/>
                </a:solidFill>
              </a:rPr>
              <a:t>Děkuji </a:t>
            </a:r>
            <a:r>
              <a:rPr lang="cs-CZ" sz="4000" b="1" i="1" dirty="0" smtClean="0">
                <a:solidFill>
                  <a:srgbClr val="00B050"/>
                </a:solidFill>
              </a:rPr>
              <a:t>Vám za </a:t>
            </a:r>
            <a:r>
              <a:rPr lang="cs-CZ" sz="4000" b="1" i="1" dirty="0">
                <a:solidFill>
                  <a:srgbClr val="00B050"/>
                </a:solidFill>
              </a:rPr>
              <a:t>pozornost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9EFC6CF4-EE7F-E0E1-EEF6-D47378F2357C}"/>
              </a:ext>
            </a:extLst>
          </p:cNvPr>
          <p:cNvSpPr txBox="1"/>
          <p:nvPr/>
        </p:nvSpPr>
        <p:spPr>
          <a:xfrm>
            <a:off x="638160" y="3098959"/>
            <a:ext cx="1150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Kontakt: </a:t>
            </a:r>
            <a:r>
              <a:rPr lang="cs-CZ" sz="2000" dirty="0"/>
              <a:t>Ing. </a:t>
            </a:r>
            <a:r>
              <a:rPr lang="cs-CZ" sz="2000" dirty="0" smtClean="0"/>
              <a:t>Jiří Sikora,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jiri.sikora@nature.cz;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.: 702 004 954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159689" y="926102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Legislativa v rámci ochrany přírody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5018" y="1744569"/>
            <a:ext cx="11170508" cy="480131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Základní národní legislativou je </a:t>
            </a:r>
            <a:r>
              <a:rPr lang="cs-CZ" b="1" dirty="0" smtClean="0"/>
              <a:t>zákon</a:t>
            </a:r>
            <a:r>
              <a:rPr lang="cs-CZ" dirty="0" smtClean="0"/>
              <a:t> </a:t>
            </a:r>
            <a:r>
              <a:rPr lang="cs-CZ" b="1" dirty="0" smtClean="0"/>
              <a:t>č. 114/1992 Sb</a:t>
            </a:r>
            <a:r>
              <a:rPr lang="cs-CZ" dirty="0" smtClean="0"/>
              <a:t>. </a:t>
            </a:r>
            <a:r>
              <a:rPr lang="cs-CZ" dirty="0"/>
              <a:t>O</a:t>
            </a:r>
            <a:r>
              <a:rPr lang="cs-CZ" dirty="0" smtClean="0"/>
              <a:t> ochraně přírody a krajiny a jeho prováděcí předpisy</a:t>
            </a:r>
          </a:p>
          <a:p>
            <a:endParaRPr lang="cs-CZ" dirty="0" smtClean="0"/>
          </a:p>
          <a:p>
            <a:r>
              <a:rPr lang="cs-CZ" dirty="0" smtClean="0"/>
              <a:t>- Poslední novelizace od </a:t>
            </a:r>
            <a:r>
              <a:rPr lang="cs-CZ" b="1" dirty="0" smtClean="0"/>
              <a:t>1.1.2024 (1.7.2024):</a:t>
            </a:r>
            <a:r>
              <a:rPr lang="cs-CZ" dirty="0" smtClean="0"/>
              <a:t> </a:t>
            </a:r>
          </a:p>
          <a:p>
            <a:r>
              <a:rPr lang="cs-CZ" dirty="0"/>
              <a:t>	</a:t>
            </a:r>
            <a:r>
              <a:rPr lang="cs-CZ" dirty="0" smtClean="0"/>
              <a:t>		- s dopadem na § 3 (definice - existence bez vlivu na zvláštní územní ochranu)</a:t>
            </a:r>
          </a:p>
          <a:p>
            <a:r>
              <a:rPr lang="cs-CZ" dirty="0"/>
              <a:t>	</a:t>
            </a:r>
            <a:r>
              <a:rPr lang="cs-CZ" dirty="0" smtClean="0"/>
              <a:t>		- s dopadem na § 4 (povinnosti - úprava znění) </a:t>
            </a:r>
          </a:p>
          <a:p>
            <a:endParaRPr lang="cs-CZ" dirty="0"/>
          </a:p>
          <a:p>
            <a:r>
              <a:rPr lang="cs-CZ" b="1" dirty="0" smtClean="0"/>
              <a:t>	</a:t>
            </a:r>
          </a:p>
          <a:p>
            <a:r>
              <a:rPr lang="cs-CZ" b="1" dirty="0" smtClean="0"/>
              <a:t>EVL: směrnice </a:t>
            </a:r>
            <a:r>
              <a:rPr lang="cs-CZ" b="1" dirty="0"/>
              <a:t>Rady 92/43/EHS </a:t>
            </a:r>
            <a:r>
              <a:rPr lang="cs-CZ" dirty="0"/>
              <a:t>o ochraně přírodních stanovišť, volně žijících živočichů a planě </a:t>
            </a:r>
            <a:r>
              <a:rPr lang="cs-CZ" dirty="0" smtClean="0"/>
              <a:t>	rostoucích </a:t>
            </a:r>
            <a:r>
              <a:rPr lang="cs-CZ" dirty="0"/>
              <a:t>rostlin („směrnice o stanovištích</a:t>
            </a:r>
            <a:r>
              <a:rPr lang="cs-CZ" dirty="0" smtClean="0"/>
              <a:t>“) druhy I. /stanoviště II.</a:t>
            </a:r>
          </a:p>
          <a:p>
            <a:r>
              <a:rPr lang="cs-CZ" dirty="0" smtClean="0"/>
              <a:t>	= adekvátní míra územní ochrany + stanovení </a:t>
            </a:r>
            <a:r>
              <a:rPr lang="cs-CZ" dirty="0" err="1"/>
              <a:t>managementových</a:t>
            </a:r>
            <a:r>
              <a:rPr lang="cs-CZ" dirty="0"/>
              <a:t> ochranných </a:t>
            </a:r>
            <a:r>
              <a:rPr lang="cs-CZ" dirty="0" smtClean="0"/>
              <a:t>opatření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b="1" dirty="0" smtClean="0"/>
              <a:t>SDO</a:t>
            </a:r>
          </a:p>
          <a:p>
            <a:r>
              <a:rPr lang="cs-CZ" b="1" dirty="0" smtClean="0"/>
              <a:t>PO</a:t>
            </a:r>
            <a:r>
              <a:rPr lang="cs-CZ" dirty="0" smtClean="0"/>
              <a:t>: </a:t>
            </a:r>
            <a:r>
              <a:rPr lang="cs-CZ" b="1" dirty="0" smtClean="0"/>
              <a:t>směrnice </a:t>
            </a:r>
            <a:r>
              <a:rPr lang="cs-CZ" b="1" dirty="0"/>
              <a:t>Evropského parlamentu a Rady</a:t>
            </a:r>
            <a:r>
              <a:rPr lang="cs-CZ" dirty="0"/>
              <a:t> </a:t>
            </a:r>
            <a:r>
              <a:rPr lang="cs-CZ" b="1" dirty="0"/>
              <a:t>č. 2009/147/ES</a:t>
            </a:r>
            <a:r>
              <a:rPr lang="cs-CZ" dirty="0"/>
              <a:t> </a:t>
            </a:r>
            <a:r>
              <a:rPr lang="cs-CZ" dirty="0"/>
              <a:t> </a:t>
            </a:r>
            <a:r>
              <a:rPr lang="cs-CZ" dirty="0" smtClean="0"/>
              <a:t>o</a:t>
            </a:r>
            <a:r>
              <a:rPr lang="cs-CZ" dirty="0"/>
              <a:t> ochraně volně žijících </a:t>
            </a:r>
            <a:r>
              <a:rPr lang="cs-CZ" dirty="0" smtClean="0"/>
              <a:t>	ptáků</a:t>
            </a:r>
            <a:r>
              <a:rPr lang="cs-CZ" dirty="0"/>
              <a:t> („směrnice o ptácích</a:t>
            </a:r>
            <a:r>
              <a:rPr lang="cs-CZ" dirty="0" smtClean="0"/>
              <a:t>“);</a:t>
            </a:r>
          </a:p>
          <a:p>
            <a:r>
              <a:rPr lang="cs-CZ" dirty="0" smtClean="0"/>
              <a:t>	Jednotlivé </a:t>
            </a:r>
            <a:r>
              <a:rPr lang="cs-CZ" dirty="0"/>
              <a:t>ptačí oblasti jsou </a:t>
            </a:r>
            <a:r>
              <a:rPr lang="cs-CZ" dirty="0" smtClean="0"/>
              <a:t>vymezovány </a:t>
            </a:r>
            <a:r>
              <a:rPr lang="cs-CZ" dirty="0"/>
              <a:t>vždy pro konkrétní ptačí druhy z přílohy I směrnice o </a:t>
            </a:r>
            <a:r>
              <a:rPr lang="cs-CZ" dirty="0" smtClean="0"/>
              <a:t>	ptácích samostatně </a:t>
            </a:r>
            <a:r>
              <a:rPr lang="cs-CZ" dirty="0"/>
              <a:t>formou nařízení vlády, ve kterých jsou specifikovány činnosti, které jsou vázány </a:t>
            </a:r>
            <a:r>
              <a:rPr lang="cs-CZ" dirty="0" smtClean="0"/>
              <a:t>	na </a:t>
            </a:r>
            <a:r>
              <a:rPr lang="cs-CZ" dirty="0"/>
              <a:t>předchozí souhlas orgánu ochrany přírody. Vhodná opatření pro udržení či zlepšení stavu </a:t>
            </a:r>
            <a:r>
              <a:rPr lang="cs-CZ" dirty="0" smtClean="0"/>
              <a:t>	předmětů </a:t>
            </a:r>
            <a:r>
              <a:rPr lang="cs-CZ" dirty="0"/>
              <a:t>ochrany </a:t>
            </a:r>
            <a:r>
              <a:rPr lang="cs-CZ" dirty="0"/>
              <a:t>=</a:t>
            </a:r>
            <a:r>
              <a:rPr lang="cs-CZ" dirty="0" smtClean="0"/>
              <a:t> </a:t>
            </a:r>
            <a:r>
              <a:rPr lang="cs-CZ" b="1" dirty="0" smtClean="0"/>
              <a:t>SDO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8" y="3218081"/>
            <a:ext cx="965789" cy="7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159689" y="926102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Legislativa v rámci ochrany přírody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1892" y="1744569"/>
            <a:ext cx="111705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 1. 1. 2022 jsou do národní legislativy implementována evropská nařízení </a:t>
            </a:r>
            <a:r>
              <a:rPr lang="cs-CZ" dirty="0" smtClean="0"/>
              <a:t>č. </a:t>
            </a:r>
            <a:r>
              <a:rPr lang="cs-CZ" dirty="0"/>
              <a:t>1143/2014 a č. 708/2007. </a:t>
            </a:r>
            <a:r>
              <a:rPr lang="cs-CZ" dirty="0" smtClean="0"/>
              <a:t>– „invazní novela“ </a:t>
            </a:r>
          </a:p>
          <a:p>
            <a:endParaRPr lang="cs-CZ" dirty="0" smtClean="0"/>
          </a:p>
          <a:p>
            <a:r>
              <a:rPr lang="cs-CZ" b="1" dirty="0" smtClean="0"/>
              <a:t>Invazní </a:t>
            </a:r>
            <a:r>
              <a:rPr lang="cs-CZ" b="1" dirty="0"/>
              <a:t>a nepůvodní druhy rostlin a živočichů jsou řešeny </a:t>
            </a:r>
            <a:r>
              <a:rPr lang="cs-CZ" b="1" dirty="0" smtClean="0"/>
              <a:t>nyní na </a:t>
            </a:r>
            <a:r>
              <a:rPr lang="cs-CZ" b="1" dirty="0"/>
              <a:t>třech úrovních:</a:t>
            </a:r>
            <a:br>
              <a:rPr lang="cs-CZ" b="1" dirty="0"/>
            </a:br>
            <a:r>
              <a:rPr lang="cs-CZ" dirty="0"/>
              <a:t>- nepůvodní druhy </a:t>
            </a:r>
            <a:r>
              <a:rPr lang="cs-CZ" dirty="0" smtClean="0"/>
              <a:t>obecně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invazní nepůvodní druhy z unijního seznamu (vyplývá z nařízení č. 1143/2014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cizí </a:t>
            </a:r>
            <a:r>
              <a:rPr lang="cs-CZ" dirty="0"/>
              <a:t>a místně se nevyskytující druhy v akvakultuře (vyplývá z nařízení č. 708/2007)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nařízení EP a Rady (EU) </a:t>
            </a:r>
            <a:r>
              <a:rPr lang="cs-CZ" b="1" dirty="0"/>
              <a:t>č. 1143/2014 </a:t>
            </a:r>
            <a:r>
              <a:rPr lang="cs-CZ" dirty="0"/>
              <a:t>o prevenci a regulaci zavlékání či vysazování a šíření invazních nepůvodních </a:t>
            </a:r>
            <a:r>
              <a:rPr lang="cs-CZ" dirty="0" smtClean="0"/>
              <a:t>druhů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prováděcí nařízení </a:t>
            </a:r>
            <a:r>
              <a:rPr lang="cs-CZ" dirty="0"/>
              <a:t>Komise </a:t>
            </a:r>
            <a:r>
              <a:rPr lang="cs-CZ" b="1" dirty="0"/>
              <a:t>EU 2016/1141 </a:t>
            </a:r>
            <a:r>
              <a:rPr lang="cs-CZ" dirty="0" smtClean="0"/>
              <a:t>s aktualizacemi - </a:t>
            </a:r>
            <a:r>
              <a:rPr lang="cs-CZ" b="1" dirty="0"/>
              <a:t>seznam invazních nepůvodních druhů </a:t>
            </a:r>
            <a:r>
              <a:rPr lang="cs-CZ" dirty="0" smtClean="0"/>
              <a:t>s </a:t>
            </a:r>
            <a:r>
              <a:rPr lang="cs-CZ" dirty="0"/>
              <a:t>významným dopadem na unii, tzv. </a:t>
            </a:r>
            <a:r>
              <a:rPr lang="cs-CZ" b="1" u="sng" dirty="0"/>
              <a:t>unijní </a:t>
            </a:r>
            <a:r>
              <a:rPr lang="cs-CZ" b="1" u="sng" dirty="0" smtClean="0"/>
              <a:t>seznam </a:t>
            </a:r>
          </a:p>
          <a:p>
            <a:r>
              <a:rPr lang="cs-CZ" dirty="0"/>
              <a:t> </a:t>
            </a:r>
            <a:r>
              <a:rPr lang="cs-CZ" dirty="0" smtClean="0"/>
              <a:t>   pro území ČR v současnosti </a:t>
            </a:r>
            <a:r>
              <a:rPr lang="cs-CZ" b="1" dirty="0" smtClean="0"/>
              <a:t>2 druhy ryb </a:t>
            </a:r>
          </a:p>
          <a:p>
            <a:r>
              <a:rPr lang="cs-CZ" dirty="0"/>
              <a:t>	</a:t>
            </a:r>
            <a:r>
              <a:rPr lang="cs-CZ" dirty="0" smtClean="0"/>
              <a:t>				- </a:t>
            </a:r>
            <a:r>
              <a:rPr lang="cs-CZ" dirty="0" smtClean="0">
                <a:solidFill>
                  <a:schemeClr val="accent1"/>
                </a:solidFill>
              </a:rPr>
              <a:t>slunečnice pestrá </a:t>
            </a:r>
          </a:p>
          <a:p>
            <a:r>
              <a:rPr lang="cs-CZ" dirty="0">
                <a:solidFill>
                  <a:schemeClr val="accent1"/>
                </a:solidFill>
              </a:rPr>
              <a:t>	</a:t>
            </a:r>
            <a:r>
              <a:rPr lang="cs-CZ" dirty="0" smtClean="0">
                <a:solidFill>
                  <a:schemeClr val="accent1"/>
                </a:solidFill>
              </a:rPr>
              <a:t>				- střevlička východní </a:t>
            </a:r>
          </a:p>
          <a:p>
            <a:endParaRPr lang="cs-CZ" dirty="0" smtClean="0"/>
          </a:p>
          <a:p>
            <a:r>
              <a:rPr lang="cs-CZ" dirty="0" smtClean="0"/>
              <a:t>Pro akvakulturu individuální předpis k nepůvodním druhům: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nařízení Rady č. 708/2007 </a:t>
            </a:r>
            <a:r>
              <a:rPr lang="cs-CZ" dirty="0"/>
              <a:t>o používání cizích a místně se nevyskytujících druhů v </a:t>
            </a:r>
            <a:r>
              <a:rPr lang="cs-CZ" dirty="0" smtClean="0"/>
              <a:t>akvakultuře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443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62465" y="1803677"/>
            <a:ext cx="1117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Příloha č. IV. – nařízení </a:t>
            </a:r>
            <a:r>
              <a:rPr lang="cs-CZ" b="1" dirty="0"/>
              <a:t>Rady č. 708/2007 </a:t>
            </a:r>
            <a:r>
              <a:rPr lang="cs-CZ" dirty="0" smtClean="0"/>
              <a:t>se nevztahuje na tyto druhy: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167926" y="879935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Legislativa </a:t>
            </a:r>
            <a:r>
              <a:rPr lang="cs-CZ" sz="3600" b="1" dirty="0">
                <a:solidFill>
                  <a:srgbClr val="00B050"/>
                </a:solidFill>
              </a:rPr>
              <a:t>v rámci </a:t>
            </a:r>
            <a:r>
              <a:rPr lang="cs-CZ" sz="3600" b="1" dirty="0" smtClean="0">
                <a:solidFill>
                  <a:srgbClr val="00B050"/>
                </a:solidFill>
              </a:rPr>
              <a:t>ochrany přírody</a:t>
            </a:r>
            <a:endParaRPr lang="cs-CZ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66737"/>
              </p:ext>
            </p:extLst>
          </p:nvPr>
        </p:nvGraphicFramePr>
        <p:xfrm>
          <a:off x="1266567" y="2755029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Pstruh duhový (</a:t>
                      </a:r>
                      <a:r>
                        <a:rPr lang="cs-CZ" i="1" dirty="0" err="1">
                          <a:effectLst/>
                        </a:rPr>
                        <a:t>Oncorhynchus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mykiss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39013"/>
              </p:ext>
            </p:extLst>
          </p:nvPr>
        </p:nvGraphicFramePr>
        <p:xfrm>
          <a:off x="828558" y="3457145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Siven americký (</a:t>
                      </a:r>
                      <a:r>
                        <a:rPr lang="cs-CZ" i="1" dirty="0" err="1">
                          <a:effectLst/>
                        </a:rPr>
                        <a:t>Salvelinus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fontinalis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45411"/>
              </p:ext>
            </p:extLst>
          </p:nvPr>
        </p:nvGraphicFramePr>
        <p:xfrm>
          <a:off x="838200" y="2423665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Kapr obecný (</a:t>
                      </a:r>
                      <a:r>
                        <a:rPr lang="cs-CZ" i="1" dirty="0" err="1">
                          <a:effectLst/>
                        </a:rPr>
                        <a:t>Cyprinus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carpio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42966"/>
              </p:ext>
            </p:extLst>
          </p:nvPr>
        </p:nvGraphicFramePr>
        <p:xfrm>
          <a:off x="828558" y="3837180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Amur bílý (</a:t>
                      </a:r>
                      <a:r>
                        <a:rPr lang="cs-CZ" i="1" dirty="0" err="1">
                          <a:effectLst/>
                        </a:rPr>
                        <a:t>Ctenopharyntgodon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idella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57680"/>
              </p:ext>
            </p:extLst>
          </p:nvPr>
        </p:nvGraphicFramePr>
        <p:xfrm>
          <a:off x="828558" y="4558283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err="1">
                          <a:effectLst/>
                        </a:rPr>
                        <a:t>Tolstolobik</a:t>
                      </a:r>
                      <a:r>
                        <a:rPr lang="cs-CZ" dirty="0">
                          <a:effectLst/>
                        </a:rPr>
                        <a:t> bílý (</a:t>
                      </a:r>
                      <a:r>
                        <a:rPr lang="cs-CZ" i="1" dirty="0" err="1">
                          <a:effectLst/>
                        </a:rPr>
                        <a:t>Hypophthalmichthys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molitrix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26039"/>
              </p:ext>
            </p:extLst>
          </p:nvPr>
        </p:nvGraphicFramePr>
        <p:xfrm>
          <a:off x="838200" y="4225589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err="1">
                          <a:effectLst/>
                        </a:rPr>
                        <a:t>Tolstolobec</a:t>
                      </a:r>
                      <a:r>
                        <a:rPr lang="cs-CZ" dirty="0">
                          <a:effectLst/>
                        </a:rPr>
                        <a:t> pestrý (</a:t>
                      </a:r>
                      <a:r>
                        <a:rPr lang="cs-CZ" i="1" dirty="0" err="1">
                          <a:effectLst/>
                        </a:rPr>
                        <a:t>Aristichtys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nobilis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06434"/>
              </p:ext>
            </p:extLst>
          </p:nvPr>
        </p:nvGraphicFramePr>
        <p:xfrm>
          <a:off x="838200" y="5307447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Ústřice obrovská (</a:t>
                      </a:r>
                      <a:r>
                        <a:rPr lang="cs-CZ" i="1" dirty="0" err="1">
                          <a:effectLst/>
                        </a:rPr>
                        <a:t>Crassostrea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gigas</a:t>
                      </a:r>
                      <a:r>
                        <a:rPr lang="cs-CZ" dirty="0" smtClean="0">
                          <a:effectLst/>
                        </a:rPr>
                        <a:t>); mlž</a:t>
                      </a:r>
                      <a:endParaRPr lang="cs-CZ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77972"/>
              </p:ext>
            </p:extLst>
          </p:nvPr>
        </p:nvGraphicFramePr>
        <p:xfrm>
          <a:off x="838200" y="5640141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err="1">
                          <a:effectLst/>
                        </a:rPr>
                        <a:t>Tapeska</a:t>
                      </a:r>
                      <a:r>
                        <a:rPr lang="cs-CZ" dirty="0">
                          <a:effectLst/>
                        </a:rPr>
                        <a:t> filipínská (</a:t>
                      </a:r>
                      <a:r>
                        <a:rPr lang="cs-CZ" i="1" dirty="0" err="1">
                          <a:effectLst/>
                        </a:rPr>
                        <a:t>Ruditapes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philippinarum</a:t>
                      </a:r>
                      <a:r>
                        <a:rPr lang="cs-CZ" dirty="0" smtClean="0">
                          <a:effectLst/>
                        </a:rPr>
                        <a:t>); mlž</a:t>
                      </a:r>
                      <a:endParaRPr lang="cs-CZ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ulk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2971"/>
              </p:ext>
            </p:extLst>
          </p:nvPr>
        </p:nvGraphicFramePr>
        <p:xfrm>
          <a:off x="828558" y="4937558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Okounek pstruhový (</a:t>
                      </a:r>
                      <a:r>
                        <a:rPr lang="cs-CZ" i="1" dirty="0" err="1">
                          <a:effectLst/>
                        </a:rPr>
                        <a:t>Micropterus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salmoides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31213"/>
              </p:ext>
            </p:extLst>
          </p:nvPr>
        </p:nvGraphicFramePr>
        <p:xfrm>
          <a:off x="828558" y="3131333"/>
          <a:ext cx="10515600" cy="274320"/>
        </p:xfrm>
        <a:graphic>
          <a:graphicData uri="http://schemas.openxmlformats.org/drawingml/2006/table">
            <a:tbl>
              <a:tblPr/>
              <a:tblGrid>
                <a:gridCol w="420624"/>
                <a:gridCol w="1009497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>
                          <a:effectLst/>
                        </a:rPr>
                        <a:t>Siven alpský (</a:t>
                      </a:r>
                      <a:r>
                        <a:rPr lang="cs-CZ" i="1" dirty="0" err="1">
                          <a:effectLst/>
                        </a:rPr>
                        <a:t>Salvelinus</a:t>
                      </a:r>
                      <a:r>
                        <a:rPr lang="cs-CZ" i="1" dirty="0">
                          <a:effectLst/>
                        </a:rPr>
                        <a:t> </a:t>
                      </a:r>
                      <a:r>
                        <a:rPr lang="cs-CZ" i="1" dirty="0" err="1">
                          <a:effectLst/>
                        </a:rPr>
                        <a:t>alpinus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3621432" y="948426"/>
            <a:ext cx="508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Legislativní rámec v ochraně přírody a krajiny dle ZOPK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66917" y="2196481"/>
            <a:ext cx="29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Hospodaření na rybnících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3925421" y="1889397"/>
            <a:ext cx="4321876" cy="1013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267474" y="4068103"/>
            <a:ext cx="17726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NATURA 2000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12572" y="2215826"/>
            <a:ext cx="1317589" cy="5386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ÚSES</a:t>
            </a:r>
            <a:endParaRPr lang="cs-CZ" dirty="0"/>
          </a:p>
          <a:p>
            <a:r>
              <a:rPr lang="cs-CZ" sz="1100" dirty="0" smtClean="0"/>
              <a:t>§ 4 odst. 1 ZOPK</a:t>
            </a:r>
            <a:endParaRPr lang="cs-CZ" sz="11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972036" y="4252769"/>
            <a:ext cx="1356752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VZCHÚ</a:t>
            </a:r>
          </a:p>
          <a:p>
            <a:r>
              <a:rPr lang="cs-CZ" sz="1100" dirty="0" smtClean="0"/>
              <a:t>§ 15, 25 ZOPK</a:t>
            </a:r>
            <a:endParaRPr lang="cs-CZ" sz="11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952539" y="2612733"/>
            <a:ext cx="109823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MZCHÚ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048100" y="3167088"/>
            <a:ext cx="3546204" cy="5539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VÝZNAMNÝ KRAJINNÝ PRVEK </a:t>
            </a:r>
            <a:r>
              <a:rPr lang="cs-CZ" sz="1100" dirty="0" smtClean="0"/>
              <a:t>§ 3 odst. 1 písm. b) ZOPK</a:t>
            </a:r>
            <a:endParaRPr lang="cs-CZ" sz="11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702772" y="5851488"/>
            <a:ext cx="1129404" cy="538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ZCHD</a:t>
            </a:r>
          </a:p>
          <a:p>
            <a:r>
              <a:rPr lang="cs-CZ" sz="1100" dirty="0" smtClean="0"/>
              <a:t>§ 49, 50 ZOPK</a:t>
            </a:r>
            <a:endParaRPr lang="cs-CZ" sz="1100" dirty="0"/>
          </a:p>
        </p:txBody>
      </p:sp>
      <p:sp>
        <p:nvSpPr>
          <p:cNvPr id="19" name="Ovál 18"/>
          <p:cNvSpPr/>
          <p:nvPr/>
        </p:nvSpPr>
        <p:spPr>
          <a:xfrm>
            <a:off x="159690" y="745524"/>
            <a:ext cx="11694560" cy="595183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789776" y="4029122"/>
            <a:ext cx="2162916" cy="5386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Volně žijící ptáci</a:t>
            </a:r>
          </a:p>
          <a:p>
            <a:r>
              <a:rPr lang="cs-CZ" sz="1100" dirty="0" smtClean="0"/>
              <a:t>§ 5a</a:t>
            </a:r>
            <a:endParaRPr lang="cs-CZ" sz="11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08886" y="2904913"/>
            <a:ext cx="1328440" cy="2769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biocentrum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34562" y="3277633"/>
            <a:ext cx="1202940" cy="2616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Interakční prvek</a:t>
            </a:r>
            <a:endParaRPr lang="cs-CZ" sz="11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727023" y="3280930"/>
            <a:ext cx="1332211" cy="2769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biokoridor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9375755" y="5062643"/>
            <a:ext cx="917717" cy="538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CHKO</a:t>
            </a:r>
          </a:p>
          <a:p>
            <a:r>
              <a:rPr lang="cs-CZ" sz="1100" dirty="0" smtClean="0"/>
              <a:t>§ 25 ZOPK</a:t>
            </a:r>
            <a:endParaRPr lang="cs-CZ" sz="11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987193" y="5508183"/>
            <a:ext cx="1035356" cy="538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NP</a:t>
            </a:r>
          </a:p>
          <a:p>
            <a:r>
              <a:rPr lang="cs-CZ" sz="1100" dirty="0" smtClean="0"/>
              <a:t>§ 15 ZOPK</a:t>
            </a:r>
            <a:endParaRPr lang="cs-CZ" sz="11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8008983" y="3251281"/>
            <a:ext cx="963054" cy="5386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PR</a:t>
            </a:r>
          </a:p>
          <a:p>
            <a:r>
              <a:rPr lang="cs-CZ" sz="1100" dirty="0"/>
              <a:t>§ </a:t>
            </a:r>
            <a:r>
              <a:rPr lang="cs-CZ" sz="1100" dirty="0" smtClean="0"/>
              <a:t>33 ZOPK</a:t>
            </a:r>
            <a:endParaRPr lang="cs-CZ" sz="11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1064402" y="2979400"/>
            <a:ext cx="580369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PP</a:t>
            </a:r>
          </a:p>
          <a:p>
            <a:r>
              <a:rPr lang="cs-CZ" sz="1100" dirty="0" smtClean="0"/>
              <a:t>§ 36 ZOPK</a:t>
            </a:r>
            <a:endParaRPr lang="cs-CZ" sz="11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9042225" y="3458284"/>
            <a:ext cx="909299" cy="5386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NPR</a:t>
            </a:r>
          </a:p>
          <a:p>
            <a:r>
              <a:rPr lang="cs-CZ" sz="1100" dirty="0" smtClean="0"/>
              <a:t>§ 28 ZOPK</a:t>
            </a:r>
            <a:endParaRPr lang="cs-CZ" sz="11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0058289" y="3352111"/>
            <a:ext cx="909919" cy="5386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NPP</a:t>
            </a:r>
          </a:p>
          <a:p>
            <a:r>
              <a:rPr lang="cs-CZ" sz="1100" dirty="0" smtClean="0"/>
              <a:t>§ 35 ZOPK</a:t>
            </a:r>
            <a:endParaRPr lang="cs-CZ" sz="11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135072" y="4668131"/>
            <a:ext cx="1036445" cy="5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PO</a:t>
            </a:r>
          </a:p>
          <a:p>
            <a:r>
              <a:rPr lang="cs-CZ" sz="1100" dirty="0" smtClean="0"/>
              <a:t>§ 45e ZOPK</a:t>
            </a:r>
            <a:endParaRPr lang="cs-CZ" sz="11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638916" y="4686037"/>
            <a:ext cx="1046338" cy="5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EVL</a:t>
            </a:r>
            <a:endParaRPr lang="cs-CZ" dirty="0"/>
          </a:p>
          <a:p>
            <a:r>
              <a:rPr lang="cs-CZ" sz="1100" dirty="0" smtClean="0"/>
              <a:t>§ 45a ZOPK</a:t>
            </a:r>
            <a:endParaRPr lang="cs-CZ" sz="1100" dirty="0"/>
          </a:p>
        </p:txBody>
      </p:sp>
      <p:cxnSp>
        <p:nvCxnSpPr>
          <p:cNvPr id="9" name="Přímá spojnice 8"/>
          <p:cNvCxnSpPr>
            <a:stCxn id="14" idx="2"/>
            <a:endCxn id="7" idx="1"/>
          </p:cNvCxnSpPr>
          <p:nvPr/>
        </p:nvCxnSpPr>
        <p:spPr>
          <a:xfrm>
            <a:off x="1771367" y="2754435"/>
            <a:ext cx="237519" cy="288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1" idx="1"/>
            <a:endCxn id="14" idx="2"/>
          </p:cNvCxnSpPr>
          <p:nvPr/>
        </p:nvCxnSpPr>
        <p:spPr>
          <a:xfrm flipV="1">
            <a:off x="1727023" y="2754435"/>
            <a:ext cx="44344" cy="664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14" idx="2"/>
            <a:endCxn id="20" idx="0"/>
          </p:cNvCxnSpPr>
          <p:nvPr/>
        </p:nvCxnSpPr>
        <p:spPr>
          <a:xfrm flipH="1">
            <a:off x="936032" y="2754435"/>
            <a:ext cx="835335" cy="523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stCxn id="15" idx="2"/>
            <a:endCxn id="23" idx="0"/>
          </p:cNvCxnSpPr>
          <p:nvPr/>
        </p:nvCxnSpPr>
        <p:spPr>
          <a:xfrm flipH="1">
            <a:off x="8504871" y="4806767"/>
            <a:ext cx="1145541" cy="701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>
            <a:stCxn id="15" idx="2"/>
          </p:cNvCxnSpPr>
          <p:nvPr/>
        </p:nvCxnSpPr>
        <p:spPr>
          <a:xfrm>
            <a:off x="9650412" y="4806767"/>
            <a:ext cx="155014" cy="276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stCxn id="13" idx="2"/>
            <a:endCxn id="29" idx="0"/>
          </p:cNvCxnSpPr>
          <p:nvPr/>
        </p:nvCxnSpPr>
        <p:spPr>
          <a:xfrm flipH="1">
            <a:off x="6162085" y="4437435"/>
            <a:ext cx="991738" cy="2486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stCxn id="13" idx="2"/>
            <a:endCxn id="28" idx="0"/>
          </p:cNvCxnSpPr>
          <p:nvPr/>
        </p:nvCxnSpPr>
        <p:spPr>
          <a:xfrm>
            <a:off x="7153823" y="4437435"/>
            <a:ext cx="499472" cy="230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>
            <a:stCxn id="16" idx="2"/>
            <a:endCxn id="24" idx="0"/>
          </p:cNvCxnSpPr>
          <p:nvPr/>
        </p:nvCxnSpPr>
        <p:spPr>
          <a:xfrm flipH="1">
            <a:off x="8490510" y="2982065"/>
            <a:ext cx="1011146" cy="269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16" idx="2"/>
            <a:endCxn id="26" idx="0"/>
          </p:cNvCxnSpPr>
          <p:nvPr/>
        </p:nvCxnSpPr>
        <p:spPr>
          <a:xfrm flipH="1">
            <a:off x="9496875" y="2982065"/>
            <a:ext cx="4781" cy="476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16" idx="2"/>
            <a:endCxn id="27" idx="0"/>
          </p:cNvCxnSpPr>
          <p:nvPr/>
        </p:nvCxnSpPr>
        <p:spPr>
          <a:xfrm>
            <a:off x="9501656" y="2982065"/>
            <a:ext cx="1011593" cy="370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stCxn id="16" idx="2"/>
            <a:endCxn id="25" idx="1"/>
          </p:cNvCxnSpPr>
          <p:nvPr/>
        </p:nvCxnSpPr>
        <p:spPr>
          <a:xfrm>
            <a:off x="9501656" y="2982065"/>
            <a:ext cx="1562746" cy="351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/>
          <p:cNvSpPr txBox="1"/>
          <p:nvPr/>
        </p:nvSpPr>
        <p:spPr>
          <a:xfrm>
            <a:off x="2339634" y="4807972"/>
            <a:ext cx="1925571" cy="81560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Obecná ochrana r. a ž.</a:t>
            </a:r>
          </a:p>
          <a:p>
            <a:r>
              <a:rPr lang="cs-CZ" sz="1100" dirty="0" smtClean="0"/>
              <a:t>§ 5 ZOPK </a:t>
            </a:r>
            <a:endParaRPr lang="cs-CZ" sz="1100" dirty="0"/>
          </a:p>
        </p:txBody>
      </p:sp>
      <p:sp>
        <p:nvSpPr>
          <p:cNvPr id="104" name="Obdélník 103"/>
          <p:cNvSpPr/>
          <p:nvPr/>
        </p:nvSpPr>
        <p:spPr>
          <a:xfrm>
            <a:off x="3987114" y="3043413"/>
            <a:ext cx="3719684" cy="746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bdélník 104"/>
          <p:cNvSpPr/>
          <p:nvPr/>
        </p:nvSpPr>
        <p:spPr>
          <a:xfrm>
            <a:off x="2217144" y="4763828"/>
            <a:ext cx="2165385" cy="903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bdélník 105"/>
          <p:cNvSpPr/>
          <p:nvPr/>
        </p:nvSpPr>
        <p:spPr>
          <a:xfrm>
            <a:off x="2715124" y="3943182"/>
            <a:ext cx="2344462" cy="720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TextovéPole 119"/>
          <p:cNvSpPr txBox="1"/>
          <p:nvPr/>
        </p:nvSpPr>
        <p:spPr>
          <a:xfrm>
            <a:off x="3894504" y="2767542"/>
            <a:ext cx="370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II.</a:t>
            </a:r>
            <a:endParaRPr lang="cs-CZ" sz="1200" dirty="0"/>
          </a:p>
        </p:txBody>
      </p:sp>
      <p:sp>
        <p:nvSpPr>
          <p:cNvPr id="121" name="TextovéPole 120"/>
          <p:cNvSpPr txBox="1"/>
          <p:nvPr/>
        </p:nvSpPr>
        <p:spPr>
          <a:xfrm>
            <a:off x="8883696" y="2339626"/>
            <a:ext cx="524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III.</a:t>
            </a:r>
            <a:endParaRPr lang="cs-CZ" sz="1200" dirty="0"/>
          </a:p>
        </p:txBody>
      </p:sp>
      <p:sp>
        <p:nvSpPr>
          <p:cNvPr id="122" name="TextovéPole 121"/>
          <p:cNvSpPr txBox="1"/>
          <p:nvPr/>
        </p:nvSpPr>
        <p:spPr>
          <a:xfrm>
            <a:off x="6171280" y="3827250"/>
            <a:ext cx="61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IV.</a:t>
            </a:r>
            <a:endParaRPr lang="cs-CZ" sz="1200" dirty="0"/>
          </a:p>
        </p:txBody>
      </p:sp>
      <p:sp>
        <p:nvSpPr>
          <p:cNvPr id="123" name="TextovéPole 122"/>
          <p:cNvSpPr txBox="1"/>
          <p:nvPr/>
        </p:nvSpPr>
        <p:spPr>
          <a:xfrm>
            <a:off x="1112572" y="1998001"/>
            <a:ext cx="370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II.</a:t>
            </a:r>
            <a:endParaRPr lang="cs-CZ" sz="1200" dirty="0"/>
          </a:p>
        </p:txBody>
      </p:sp>
      <p:sp>
        <p:nvSpPr>
          <p:cNvPr id="124" name="TextovéPole 123"/>
          <p:cNvSpPr txBox="1"/>
          <p:nvPr/>
        </p:nvSpPr>
        <p:spPr>
          <a:xfrm>
            <a:off x="5601712" y="5600805"/>
            <a:ext cx="370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910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1319" y="1877531"/>
            <a:ext cx="1140940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RYBNÍK</a:t>
            </a:r>
            <a:r>
              <a:rPr lang="cs-CZ" dirty="0" smtClean="0"/>
              <a:t>  	umělá vodní nádrž dle </a:t>
            </a:r>
            <a:r>
              <a:rPr lang="cs-CZ" b="1" dirty="0" smtClean="0">
                <a:solidFill>
                  <a:srgbClr val="00B0F0"/>
                </a:solidFill>
              </a:rPr>
              <a:t>zákona č. 99/2004 </a:t>
            </a:r>
            <a:r>
              <a:rPr lang="cs-CZ" b="1" dirty="0">
                <a:solidFill>
                  <a:srgbClr val="00B0F0"/>
                </a:solidFill>
              </a:rPr>
              <a:t>Sb., </a:t>
            </a:r>
            <a:r>
              <a:rPr lang="cs-CZ" dirty="0" smtClean="0"/>
              <a:t>(</a:t>
            </a:r>
            <a:r>
              <a:rPr lang="cs-CZ" dirty="0"/>
              <a:t>zákon o rybářství) se rybníkem rozumí „vodní dílo, které je vodní nádrží určenou především k chovu ryb, ve kterém lze regulovat vodní hladinu, včetně možnosti jeho vypouštění a </a:t>
            </a:r>
            <a:r>
              <a:rPr lang="cs-CZ" dirty="0" err="1"/>
              <a:t>slovení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dirty="0"/>
              <a:t>rybník je tvořen hrází, nádrží a dalšími technickými zařízeními.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1319" y="3093852"/>
            <a:ext cx="1140940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VÝZNAMNÝ KRAJINNÝ PRVEK </a:t>
            </a:r>
            <a:r>
              <a:rPr lang="cs-CZ" dirty="0"/>
              <a:t>(VKP) 	dle </a:t>
            </a:r>
            <a:r>
              <a:rPr lang="cs-CZ" b="1" dirty="0">
                <a:solidFill>
                  <a:schemeClr val="accent6"/>
                </a:solidFill>
              </a:rPr>
              <a:t>zákona č. 114/1992 Sb. </a:t>
            </a:r>
            <a:r>
              <a:rPr lang="cs-CZ" dirty="0"/>
              <a:t>(O ochraně přírody a krajiny) „</a:t>
            </a:r>
            <a:r>
              <a:rPr lang="cs-CZ" dirty="0">
                <a:solidFill>
                  <a:schemeClr val="accent6"/>
                </a:solidFill>
              </a:rPr>
              <a:t>ZOPK</a:t>
            </a:r>
            <a:r>
              <a:rPr lang="cs-CZ" dirty="0" smtClean="0">
                <a:solidFill>
                  <a:schemeClr val="accent6"/>
                </a:solidFill>
              </a:rPr>
              <a:t>“</a:t>
            </a:r>
          </a:p>
          <a:p>
            <a:r>
              <a:rPr lang="cs-CZ" dirty="0" smtClean="0">
                <a:solidFill>
                  <a:schemeClr val="accent6"/>
                </a:solidFill>
              </a:rPr>
              <a:t>ZOPK</a:t>
            </a:r>
            <a:r>
              <a:rPr lang="cs-CZ" dirty="0" smtClean="0"/>
              <a:t> také používá termín „</a:t>
            </a:r>
            <a:r>
              <a:rPr lang="cs-CZ" b="1" dirty="0" smtClean="0"/>
              <a:t>RYBNÍK</a:t>
            </a:r>
            <a:r>
              <a:rPr lang="cs-CZ" dirty="0" smtClean="0"/>
              <a:t>“ v </a:t>
            </a:r>
            <a:r>
              <a:rPr lang="cs-CZ" dirty="0" err="1" smtClean="0"/>
              <a:t>ust</a:t>
            </a:r>
            <a:r>
              <a:rPr lang="cs-CZ" dirty="0" smtClean="0"/>
              <a:t>. </a:t>
            </a:r>
            <a:r>
              <a:rPr lang="cs-CZ" b="1" dirty="0" smtClean="0"/>
              <a:t>§ 3 </a:t>
            </a:r>
            <a:r>
              <a:rPr lang="cs-CZ" dirty="0" smtClean="0"/>
              <a:t>odst. 1 písm. b) = </a:t>
            </a:r>
            <a:r>
              <a:rPr lang="cs-CZ" b="1" dirty="0" smtClean="0"/>
              <a:t>v souvislosti s definicí VKP</a:t>
            </a:r>
          </a:p>
          <a:p>
            <a:r>
              <a:rPr lang="cs-CZ" dirty="0" smtClean="0">
                <a:solidFill>
                  <a:schemeClr val="accent6"/>
                </a:solidFill>
              </a:rPr>
              <a:t>ZOPK</a:t>
            </a:r>
            <a:r>
              <a:rPr lang="cs-CZ" dirty="0" smtClean="0"/>
              <a:t> samotný termín rybník ale nedefinuje ve výkladu pojmů</a:t>
            </a:r>
          </a:p>
          <a:p>
            <a:r>
              <a:rPr lang="cs-CZ" dirty="0" smtClean="0">
                <a:solidFill>
                  <a:schemeClr val="accent6"/>
                </a:solidFill>
              </a:rPr>
              <a:t>ZOPK</a:t>
            </a:r>
            <a:r>
              <a:rPr lang="cs-CZ" dirty="0" smtClean="0"/>
              <a:t> používá termín rybník </a:t>
            </a:r>
            <a:r>
              <a:rPr lang="cs-CZ" dirty="0"/>
              <a:t>ve smyslu VKP </a:t>
            </a:r>
            <a:r>
              <a:rPr lang="cs-CZ" dirty="0" smtClean="0"/>
              <a:t>v </a:t>
            </a:r>
            <a:r>
              <a:rPr lang="cs-CZ" b="1" dirty="0" smtClean="0"/>
              <a:t>mnohem širším kontextu </a:t>
            </a:r>
            <a:r>
              <a:rPr lang="cs-CZ" dirty="0" smtClean="0"/>
              <a:t>-  vedle </a:t>
            </a:r>
            <a:r>
              <a:rPr lang="cs-CZ" dirty="0"/>
              <a:t>nádrží splňujících definici dle zákona o rybářství navíc </a:t>
            </a:r>
            <a:r>
              <a:rPr lang="cs-CZ" dirty="0" smtClean="0"/>
              <a:t>zahrnuje šířeji také jiné </a:t>
            </a:r>
            <a:r>
              <a:rPr lang="cs-CZ" b="1" dirty="0" smtClean="0"/>
              <a:t>malé </a:t>
            </a:r>
            <a:r>
              <a:rPr lang="cs-CZ" b="1" dirty="0"/>
              <a:t>vodní </a:t>
            </a:r>
            <a:r>
              <a:rPr lang="cs-CZ" b="1" dirty="0" smtClean="0"/>
              <a:t>nádrže</a:t>
            </a:r>
            <a:r>
              <a:rPr lang="cs-CZ" dirty="0" smtClean="0"/>
              <a:t>, </a:t>
            </a:r>
            <a:r>
              <a:rPr lang="cs-CZ" dirty="0"/>
              <a:t>které plní ekologicko-stabilizační funkce </a:t>
            </a:r>
            <a:r>
              <a:rPr lang="cs-CZ" dirty="0" smtClean="0"/>
              <a:t>„rybníku“ </a:t>
            </a:r>
            <a:r>
              <a:rPr lang="cs-CZ" dirty="0"/>
              <a:t>v krajině (např. přírodě blízké typy </a:t>
            </a:r>
            <a:r>
              <a:rPr lang="cs-CZ" dirty="0" smtClean="0"/>
              <a:t>nádrží</a:t>
            </a:r>
            <a:r>
              <a:rPr lang="cs-CZ" dirty="0"/>
              <a:t>, nádrže s převahou rekreačních funkcí apod</a:t>
            </a:r>
            <a:r>
              <a:rPr lang="cs-CZ" dirty="0" smtClean="0"/>
              <a:t>.). </a:t>
            </a:r>
          </a:p>
          <a:p>
            <a:r>
              <a:rPr lang="cs-CZ" dirty="0" smtClean="0"/>
              <a:t>Nemusí se tedy jednat o rybochov nebo akvakulturu obecně.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167927" y="1086008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Základní terminologie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1320" y="5418169"/>
            <a:ext cx="1140940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Rybník je též </a:t>
            </a:r>
            <a:r>
              <a:rPr lang="cs-CZ" b="1" dirty="0"/>
              <a:t>MOKŘAD</a:t>
            </a:r>
            <a:r>
              <a:rPr lang="cs-CZ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 zákonné definice VKP (dle § </a:t>
            </a:r>
            <a:r>
              <a:rPr lang="cs-CZ" dirty="0" smtClean="0"/>
              <a:t>3 </a:t>
            </a:r>
            <a:r>
              <a:rPr lang="cs-CZ" dirty="0">
                <a:solidFill>
                  <a:schemeClr val="accent6"/>
                </a:solidFill>
              </a:rPr>
              <a:t>ZOPK</a:t>
            </a:r>
            <a:r>
              <a:rPr lang="cs-CZ" dirty="0" smtClean="0"/>
              <a:t>) není </a:t>
            </a:r>
            <a:r>
              <a:rPr lang="cs-CZ" dirty="0"/>
              <a:t>mokřad automaticky VKP (např. podmáčená louka, tůň, periodicky zamokřené plochy atd.).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Rybník </a:t>
            </a:r>
            <a:r>
              <a:rPr lang="cs-CZ" dirty="0"/>
              <a:t>(malá vodní </a:t>
            </a:r>
            <a:r>
              <a:rPr lang="cs-CZ" dirty="0" smtClean="0"/>
              <a:t>nádrž) je tedy významným </a:t>
            </a:r>
            <a:r>
              <a:rPr lang="cs-CZ" dirty="0"/>
              <a:t>krajinným prvkem </a:t>
            </a:r>
            <a:r>
              <a:rPr lang="cs-CZ" dirty="0" smtClean="0"/>
              <a:t>přímo plynoucím ze </a:t>
            </a:r>
            <a:r>
              <a:rPr lang="cs-CZ" dirty="0">
                <a:solidFill>
                  <a:schemeClr val="accent6"/>
                </a:solidFill>
              </a:rPr>
              <a:t>ZOPK</a:t>
            </a:r>
            <a:r>
              <a:rPr lang="cs-CZ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8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91720" y="1797170"/>
            <a:ext cx="10602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MOKŘADY</a:t>
            </a:r>
            <a:r>
              <a:rPr lang="cs-CZ" dirty="0" smtClean="0"/>
              <a:t> (dle </a:t>
            </a:r>
            <a:r>
              <a:rPr lang="cs-CZ" dirty="0" err="1" smtClean="0"/>
              <a:t>RAMSARské</a:t>
            </a:r>
            <a:r>
              <a:rPr lang="cs-CZ" dirty="0" smtClean="0"/>
              <a:t> úmluvy) </a:t>
            </a:r>
            <a:r>
              <a:rPr lang="cs-CZ" dirty="0"/>
              <a:t>jsou </a:t>
            </a:r>
            <a:r>
              <a:rPr lang="cs-CZ" i="1" dirty="0" smtClean="0"/>
              <a:t>území </a:t>
            </a:r>
            <a:r>
              <a:rPr lang="cs-CZ" i="1" dirty="0"/>
              <a:t>bažin, slatin, rašelinišť i </a:t>
            </a:r>
            <a:r>
              <a:rPr lang="cs-CZ" i="1" u="sng" dirty="0"/>
              <a:t>území pokrytá vodou</a:t>
            </a:r>
            <a:r>
              <a:rPr lang="cs-CZ" i="1" dirty="0"/>
              <a:t>, přirozená </a:t>
            </a:r>
            <a:r>
              <a:rPr lang="cs-CZ" i="1" u="sng" dirty="0"/>
              <a:t>i uměle vytvořená</a:t>
            </a:r>
            <a:r>
              <a:rPr lang="cs-CZ" i="1" dirty="0"/>
              <a:t>, trvalá či dočasná, s vodou stojatou či tekoucí, sladkou, brakickou či slanou, včetně území s mořskou vodou, jejíž hloubka při odlivu nepřesahuje šest metrů. </a:t>
            </a:r>
            <a:endParaRPr lang="cs-CZ" i="1" dirty="0" smtClean="0"/>
          </a:p>
          <a:p>
            <a:pPr algn="just"/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Ú</a:t>
            </a:r>
            <a:r>
              <a:rPr lang="cs-CZ" dirty="0" smtClean="0"/>
              <a:t>mluva podepsána </a:t>
            </a:r>
            <a:r>
              <a:rPr lang="cs-CZ" dirty="0"/>
              <a:t>2. února 1971 v íránském městě </a:t>
            </a:r>
            <a:r>
              <a:rPr lang="cs-CZ" dirty="0" err="1"/>
              <a:t>Ramsar</a:t>
            </a:r>
            <a:r>
              <a:rPr lang="cs-CZ" dirty="0"/>
              <a:t>. Dosud k ní přistoupilo 169 států. 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ČR </a:t>
            </a:r>
            <a:r>
              <a:rPr lang="cs-CZ" dirty="0"/>
              <a:t>je smluvní stranou od roku 1990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Mokřady </a:t>
            </a:r>
            <a:r>
              <a:rPr lang="cs-CZ" dirty="0"/>
              <a:t>patří mezi </a:t>
            </a:r>
            <a:r>
              <a:rPr lang="cs-CZ" dirty="0" smtClean="0"/>
              <a:t>nejvýznamnější, </a:t>
            </a:r>
            <a:r>
              <a:rPr lang="cs-CZ" dirty="0"/>
              <a:t>ale současně i světově nejohroženější ekosystémy. </a:t>
            </a:r>
            <a:r>
              <a:rPr lang="cs-CZ" dirty="0" smtClean="0"/>
              <a:t>(- 50%)</a:t>
            </a:r>
            <a:endParaRPr lang="cs-CZ" dirty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29730" y="5338119"/>
            <a:ext cx="62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Mokřady mezinárodního významu v ČR (14 lokalit):</a:t>
            </a:r>
            <a:endParaRPr lang="cs-CZ" u="sng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167926" y="961722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Rybník  -  mokřad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91720" y="4016812"/>
            <a:ext cx="10733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0000"/>
                </a:solidFill>
                <a:latin typeface="Roboto"/>
              </a:rPr>
              <a:t>Úmluva 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o mokřadech majících mezinárodní význam především jako biotopy vodního </a:t>
            </a:r>
            <a:r>
              <a:rPr lang="cs-CZ" dirty="0" smtClean="0">
                <a:solidFill>
                  <a:srgbClr val="000000"/>
                </a:solidFill>
                <a:latin typeface="Roboto"/>
              </a:rPr>
              <a:t>ptactva. </a:t>
            </a:r>
          </a:p>
          <a:p>
            <a:pPr marL="285750" indent="-285750">
              <a:buFontTx/>
              <a:buChar char="-"/>
            </a:pPr>
            <a:r>
              <a:rPr lang="cs-CZ" dirty="0"/>
              <a:t>Účastnický stát se </a:t>
            </a:r>
            <a:r>
              <a:rPr lang="cs-CZ" dirty="0" smtClean="0"/>
              <a:t>zavazuje</a:t>
            </a:r>
            <a:r>
              <a:rPr lang="cs-CZ" dirty="0"/>
              <a:t>, že mokřadům zapsaným do seznamu bude věnovat zvýšenou péči a ochranu</a:t>
            </a:r>
            <a:r>
              <a:rPr lang="cs-CZ" dirty="0" smtClean="0"/>
              <a:t>.</a:t>
            </a:r>
            <a:endParaRPr lang="cs-CZ" dirty="0" smtClean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54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9" y="63652"/>
            <a:ext cx="2974229" cy="877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159689" y="926102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RAMSAR v </a:t>
            </a:r>
            <a:r>
              <a:rPr lang="cs-CZ" sz="3600" b="1" dirty="0" smtClean="0">
                <a:solidFill>
                  <a:srgbClr val="00B050"/>
                </a:solidFill>
              </a:rPr>
              <a:t>České republice</a:t>
            </a:r>
            <a:endParaRPr lang="cs-CZ" sz="3600" b="1" dirty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48" y="4059091"/>
            <a:ext cx="4393022" cy="294523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B5C5AC2-0CE6-F3D5-1677-AD751F1DD80F}"/>
              </a:ext>
            </a:extLst>
          </p:cNvPr>
          <p:cNvSpPr txBox="1"/>
          <p:nvPr/>
        </p:nvSpPr>
        <p:spPr>
          <a:xfrm>
            <a:off x="4580420" y="63652"/>
            <a:ext cx="301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B050"/>
                </a:solidFill>
              </a:rPr>
              <a:t>Legislativní aspekty využívání </a:t>
            </a:r>
            <a:r>
              <a:rPr lang="cs-CZ" sz="1200" b="1" dirty="0" smtClean="0">
                <a:solidFill>
                  <a:srgbClr val="00B050"/>
                </a:solidFill>
              </a:rPr>
              <a:t>rybníků</a:t>
            </a:r>
            <a:endParaRPr lang="cs-CZ" sz="1200" b="1" dirty="0">
              <a:solidFill>
                <a:srgbClr val="00B05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9" y="4506098"/>
            <a:ext cx="3080703" cy="20512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74" y="1682229"/>
            <a:ext cx="3385680" cy="190026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31" y="4497125"/>
            <a:ext cx="2533392" cy="190170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70" y="1682229"/>
            <a:ext cx="2019300" cy="27051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91489" y="1507148"/>
            <a:ext cx="7220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9"/>
              </a:rPr>
              <a:t>RS01 Šumavská rašeliniště</a:t>
            </a:r>
            <a:r>
              <a:rPr lang="cs-CZ" sz="1200" dirty="0"/>
              <a:t> (10 224,539 ha rok zapsání do seznamu: 1990)</a:t>
            </a:r>
          </a:p>
          <a:p>
            <a:r>
              <a:rPr lang="cs-CZ" sz="1200" dirty="0">
                <a:hlinkClick r:id="rId10"/>
              </a:rPr>
              <a:t>RS02 Třeboňské rybníky</a:t>
            </a:r>
            <a:r>
              <a:rPr lang="cs-CZ" sz="1200" dirty="0"/>
              <a:t> (9 623,674 ha rok zapsání do seznamu: 1990)</a:t>
            </a:r>
          </a:p>
          <a:p>
            <a:r>
              <a:rPr lang="cs-CZ" sz="1200" dirty="0">
                <a:hlinkClick r:id="rId11"/>
              </a:rPr>
              <a:t>RS03 Novozámecký a Břehyňský rybník</a:t>
            </a:r>
            <a:r>
              <a:rPr lang="cs-CZ" sz="1200" dirty="0"/>
              <a:t> (927,150 ha rok zapsání do seznamu: 1990)</a:t>
            </a:r>
          </a:p>
          <a:p>
            <a:r>
              <a:rPr lang="cs-CZ" sz="1200" dirty="0">
                <a:hlinkClick r:id="rId12"/>
              </a:rPr>
              <a:t>RS04 Lednické rybníky</a:t>
            </a:r>
            <a:r>
              <a:rPr lang="cs-CZ" sz="1200" dirty="0"/>
              <a:t> (690,960 ha rok zapsání do seznamu: 1990)</a:t>
            </a:r>
          </a:p>
          <a:p>
            <a:r>
              <a:rPr lang="cs-CZ" sz="1200" dirty="0">
                <a:hlinkClick r:id="rId13"/>
              </a:rPr>
              <a:t>RS05 Litovelské Pomoraví</a:t>
            </a:r>
            <a:r>
              <a:rPr lang="cs-CZ" sz="1200" dirty="0"/>
              <a:t> (6 194,278 ha rok zapsání do seznamu: 1993)</a:t>
            </a:r>
          </a:p>
          <a:p>
            <a:r>
              <a:rPr lang="cs-CZ" sz="1200" dirty="0">
                <a:hlinkClick r:id="rId14"/>
              </a:rPr>
              <a:t>RS06 Poodří</a:t>
            </a:r>
            <a:r>
              <a:rPr lang="cs-CZ" sz="1200" dirty="0"/>
              <a:t> (4 427,356 ha rok zapsání do seznamu: 1993)</a:t>
            </a:r>
          </a:p>
          <a:p>
            <a:r>
              <a:rPr lang="cs-CZ" sz="1200" dirty="0">
                <a:hlinkClick r:id="rId15"/>
              </a:rPr>
              <a:t>RS07 Krkonošská rašeliniště</a:t>
            </a:r>
            <a:r>
              <a:rPr lang="cs-CZ" sz="1200" dirty="0"/>
              <a:t> (250,692 ha rok zapsání do seznamu: 1993)</a:t>
            </a:r>
          </a:p>
          <a:p>
            <a:r>
              <a:rPr lang="cs-CZ" sz="1200" dirty="0">
                <a:hlinkClick r:id="rId16"/>
              </a:rPr>
              <a:t>RS08 Třeboňská rašeliniště</a:t>
            </a:r>
            <a:r>
              <a:rPr lang="cs-CZ" sz="1200" dirty="0"/>
              <a:t> (1 051,226 ha rok zapsání do seznamu: 1993)</a:t>
            </a:r>
          </a:p>
          <a:p>
            <a:r>
              <a:rPr lang="cs-CZ" sz="1200" dirty="0">
                <a:hlinkClick r:id="rId17"/>
              </a:rPr>
              <a:t>RS09 Mokřady dolního Podyjí</a:t>
            </a:r>
            <a:r>
              <a:rPr lang="cs-CZ" sz="1200" dirty="0"/>
              <a:t> (11 524,851 ha rok zapsání do seznamu: 1993)</a:t>
            </a:r>
          </a:p>
          <a:p>
            <a:r>
              <a:rPr lang="cs-CZ" sz="1200" dirty="0">
                <a:hlinkClick r:id="rId18"/>
              </a:rPr>
              <a:t>RS10 Mokřady Liběchovky a Pšovky</a:t>
            </a:r>
            <a:r>
              <a:rPr lang="cs-CZ" sz="1200" dirty="0"/>
              <a:t> (361,041 ha rok zapsání do seznamu: 1998)</a:t>
            </a:r>
          </a:p>
          <a:p>
            <a:r>
              <a:rPr lang="cs-CZ" sz="1200" dirty="0">
                <a:hlinkClick r:id="rId19"/>
              </a:rPr>
              <a:t>RS11 Podzemní Punkva</a:t>
            </a:r>
            <a:r>
              <a:rPr lang="cs-CZ" sz="1200" dirty="0"/>
              <a:t> (1 571,620 ha rok zapsání do seznamu: 2004)</a:t>
            </a:r>
          </a:p>
          <a:p>
            <a:r>
              <a:rPr lang="cs-CZ" sz="1200" dirty="0">
                <a:hlinkClick r:id="rId20"/>
              </a:rPr>
              <a:t>RS12 Krušnohorská rašeliniště</a:t>
            </a:r>
            <a:r>
              <a:rPr lang="cs-CZ" sz="1200" dirty="0"/>
              <a:t> (11 223,830 ha rok zapsání do seznamu: 2006)</a:t>
            </a:r>
          </a:p>
          <a:p>
            <a:r>
              <a:rPr lang="cs-CZ" sz="1200" dirty="0">
                <a:hlinkClick r:id="rId21"/>
              </a:rPr>
              <a:t>RS13 Horní Jizera</a:t>
            </a:r>
            <a:r>
              <a:rPr lang="cs-CZ" sz="1200" dirty="0"/>
              <a:t> (2 302,909 ha rok zapsání do seznamu: 2012)</a:t>
            </a:r>
          </a:p>
          <a:p>
            <a:r>
              <a:rPr lang="cs-CZ" sz="1200" dirty="0">
                <a:hlinkClick r:id="rId22"/>
              </a:rPr>
              <a:t>RS14 Pramenné vývěry a rašeliniště Slavkovského lesa</a:t>
            </a:r>
            <a:r>
              <a:rPr lang="cs-CZ" sz="1200" dirty="0"/>
              <a:t> (3 202,344 ha rok zapsání do seznamu: 2012)</a:t>
            </a:r>
          </a:p>
        </p:txBody>
      </p:sp>
    </p:spTree>
    <p:extLst>
      <p:ext uri="{BB962C8B-B14F-4D97-AF65-F5344CB8AC3E}">
        <p14:creationId xmlns:p14="http://schemas.microsoft.com/office/powerpoint/2010/main" val="42384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1290</Words>
  <Application>Microsoft Office PowerPoint</Application>
  <PresentationFormat>Širokoúhlá obrazovka</PresentationFormat>
  <Paragraphs>256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Franklin Gothic Book</vt:lpstr>
      <vt:lpstr>Roboto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baxa</dc:creator>
  <cp:lastModifiedBy>Jiří Sikora</cp:lastModifiedBy>
  <cp:revision>106</cp:revision>
  <dcterms:created xsi:type="dcterms:W3CDTF">2024-03-08T08:59:42Z</dcterms:created>
  <dcterms:modified xsi:type="dcterms:W3CDTF">2024-03-21T07:50:17Z</dcterms:modified>
</cp:coreProperties>
</file>