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6" r:id="rId5"/>
    <p:sldId id="267" r:id="rId6"/>
    <p:sldId id="264" r:id="rId7"/>
    <p:sldId id="265" r:id="rId8"/>
    <p:sldId id="268" r:id="rId9"/>
    <p:sldId id="269" r:id="rId10"/>
    <p:sldId id="270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403" autoAdjust="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985FF-0DFD-34A5-2336-64F42375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51460A-4E06-238B-4A4B-B9CD0F59B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116121-B56E-45F8-9E48-52D2EB9F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CD9A4A-A2F2-5F4B-0187-CB13467F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ED036-CC22-955B-6DE8-9AB7778D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3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6C971-876E-D4B2-A496-21A64195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EDC53E-8013-0C55-4E79-C0E9E8EB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464B21-685D-72E0-A891-93C11979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954980-4306-53AB-9093-9BD8D63A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634BB-1DE5-7F67-7170-D8486173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3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7957AA-0E91-F847-842F-13BC9F4D5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BFA1D4-D245-64D0-C0F0-E46AE7E33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206F57-3B2A-3CF7-8BEA-F6E65DD4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AD7E71-12E3-BEAF-D6AC-27E4ADE5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A630EE-2909-7BED-9BC6-18E0F563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1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8D1CF-FED3-B21E-2F4F-FBEECC50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51400-DEE6-FB28-A1F6-5C7C74F5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5D4ED2-FE3E-5697-B316-77585CAA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C3320D-950F-57C1-A5DF-F98B647B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911D1-2D87-BC9F-ED6B-4874F91E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6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E930B-0C3F-B43F-18C6-93419D17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325018-39D3-265D-E282-8378E4D3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1987F-E855-86D5-7D51-BB5B2433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132D2-382D-AD96-0373-536EE698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88FB86-F2C0-60F4-003C-30D2AF94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03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DD9DF-03CE-3037-FA92-B194D4AC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25360-D227-DB47-ACF9-26841AB2C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5DA46E-A70C-ACB7-0376-B51346E3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C2601C-809C-F7E2-6F4C-ED08A5E1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AC1EB2-DBCF-676D-39E3-DC08D736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E8BF89-E233-3BE1-358C-8CEF3805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74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0A0C0-70C6-C6B3-05EA-91C92EE5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9FDFA9-AC66-516D-C8F4-FD3A6F27C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167A7A-B1DF-CE83-6B88-13BC370F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74F895-347E-38C1-321B-90DFFCC65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29A108-8307-62BD-9D0C-E8B74DFFF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D9FF0CB-8036-DE78-3199-25CE032E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FBA75C-D255-2DC2-2C8C-21343C3A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60933B-8EBB-23EA-6984-0D37DF31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05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A7D5E-61FC-AB67-586A-2478F4C0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480F65-8DD8-055E-EDBC-2F0F9735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5E2F0C-1856-6707-7DF2-779CF03E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D10B31-BDD3-3AD9-7EFB-D07A16E2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97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21080D-E0A2-EA2B-EF3A-4CF3CBE7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9A386C-7CE1-2BE6-2073-8D944D6E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7DB3D4-6B0F-7A90-84E0-817AAF15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73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3B4EF-EC5D-17A8-E581-166AB831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EB16D-18B3-6F71-8EEF-0AB0ED4E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26F335-1D07-43FF-7D72-3F870D618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5A3A45-3FB8-DA38-5EF5-AD98321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F95DF4-F5C2-80E9-636E-C61FD96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E292E3-7F85-CB7D-6524-A6983F0B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2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083DD-DF0A-34A8-6ABE-4C5CE1EC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8B3E85-E49A-1ADD-A283-E2A7E0849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BF9D0A-FA41-D1B9-8FD7-E95549E1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A72418-CDAF-5F3A-640C-E5B5580D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7D8F29-4998-8F65-DD34-F58BC665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284F24-2097-6698-33A8-156D23F9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1B98679-03E6-5D46-CE13-EB8818E0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629C30-4EE6-C1E0-C935-65FBAB6BB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E6B6C-1012-BEA1-E7FB-C0D52683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4B213-A751-4BA0-8B57-FD4B78151DC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B23A00-7674-7D90-BA31-87E6BAA25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7F8BF-FB2F-6E0F-F861-2DDFC027B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11D3CD-865E-4895-B5CB-B75A216E2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1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emf"/><Relationship Id="rId7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2DF04-5B44-573F-5E28-A36B9BDA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E76E1A-E3FE-2F12-D10A-09F1334E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95"/>
            <a:ext cx="12192000" cy="217481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2F771AB-39F8-E281-042A-284B8447A7E5}"/>
              </a:ext>
            </a:extLst>
          </p:cNvPr>
          <p:cNvSpPr/>
          <p:nvPr/>
        </p:nvSpPr>
        <p:spPr>
          <a:xfrm>
            <a:off x="53477" y="6454998"/>
            <a:ext cx="120770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/>
            <a:r>
              <a:rPr lang="cs-CZ" sz="1000" b="1" i="1" dirty="0"/>
              <a:t>Norské fondy přispívají ke snižování hospodářských a sociálních rozdílů v Evropském hospodářském prostoru ǀ Norské fondy posilují bilaterální vztahy mezi Norskem a Českou republikou.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B5C5AC2-0CE6-F3D5-1677-AD751F1DD80F}"/>
              </a:ext>
            </a:extLst>
          </p:cNvPr>
          <p:cNvSpPr txBox="1"/>
          <p:nvPr/>
        </p:nvSpPr>
        <p:spPr>
          <a:xfrm>
            <a:off x="176165" y="2906570"/>
            <a:ext cx="1183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Produkční výsledky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E05B47-FB7F-AA47-E553-081315112FFB}"/>
              </a:ext>
            </a:extLst>
          </p:cNvPr>
          <p:cNvSpPr txBox="1"/>
          <p:nvPr/>
        </p:nvSpPr>
        <p:spPr>
          <a:xfrm>
            <a:off x="176165" y="4991311"/>
            <a:ext cx="1183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Petr Hanzlík</a:t>
            </a:r>
            <a:r>
              <a:rPr lang="cs-CZ" dirty="0"/>
              <a:t>, ENKI o.p.s.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AC4E19-3113-B396-42BE-F7131F6B19B6}"/>
              </a:ext>
            </a:extLst>
          </p:cNvPr>
          <p:cNvSpPr txBox="1"/>
          <p:nvPr/>
        </p:nvSpPr>
        <p:spPr>
          <a:xfrm>
            <a:off x="176165" y="5951442"/>
            <a:ext cx="1183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Konference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RAGO – Vodňany 21. 3. 2024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1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348125" y="1781231"/>
            <a:ext cx="108026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Střevle potoční (</a:t>
            </a:r>
            <a:r>
              <a:rPr lang="cs-CZ" i="1" dirty="0" err="1"/>
              <a:t>Phoxinus</a:t>
            </a:r>
            <a:r>
              <a:rPr lang="cs-CZ" i="1" dirty="0"/>
              <a:t> </a:t>
            </a:r>
            <a:r>
              <a:rPr lang="cs-CZ" i="1" dirty="0" err="1"/>
              <a:t>phoxinus</a:t>
            </a:r>
            <a:r>
              <a:rPr lang="cs-CZ" dirty="0"/>
              <a:t>) – bohužel z organizačních a administrativních důvodů nebyl chov realizován i přes získaná povolení.</a:t>
            </a:r>
          </a:p>
          <a:p>
            <a:endParaRPr lang="cs-CZ" dirty="0"/>
          </a:p>
          <a:p>
            <a:r>
              <a:rPr lang="cs-CZ" dirty="0"/>
              <a:t>Slunka obecná ( </a:t>
            </a:r>
            <a:r>
              <a:rPr lang="cs-CZ" i="1" dirty="0" err="1"/>
              <a:t>Leucaspius</a:t>
            </a:r>
            <a:r>
              <a:rPr lang="cs-CZ" i="1" dirty="0"/>
              <a:t> </a:t>
            </a:r>
            <a:r>
              <a:rPr lang="cs-CZ" i="1" dirty="0" err="1"/>
              <a:t>delineatus</a:t>
            </a:r>
            <a:r>
              <a:rPr lang="cs-CZ" dirty="0"/>
              <a:t>) – odchov byl realizován na lokalitách NPP Vizír, Velký Farský, Šindelka, Výtažník, Velká i Malá </a:t>
            </a:r>
            <a:r>
              <a:rPr lang="cs-CZ" dirty="0" smtClean="0"/>
              <a:t>Žabka.</a:t>
            </a:r>
            <a:endParaRPr lang="cs-CZ" dirty="0"/>
          </a:p>
          <a:p>
            <a:endParaRPr lang="cs-CZ" dirty="0"/>
          </a:p>
          <a:p>
            <a:r>
              <a:rPr lang="cs-CZ" dirty="0"/>
              <a:t>Karas obecný (</a:t>
            </a:r>
            <a:r>
              <a:rPr lang="cs-CZ" i="1" dirty="0" err="1"/>
              <a:t>Carassius</a:t>
            </a:r>
            <a:r>
              <a:rPr lang="cs-CZ" i="1" dirty="0"/>
              <a:t> </a:t>
            </a:r>
            <a:r>
              <a:rPr lang="cs-CZ" i="1" dirty="0" err="1"/>
              <a:t>carassius</a:t>
            </a:r>
            <a:r>
              <a:rPr lang="cs-CZ" dirty="0"/>
              <a:t>) – odchov byl realizován od výtěru (Rybářství </a:t>
            </a:r>
            <a:r>
              <a:rPr lang="cs-CZ" dirty="0" err="1"/>
              <a:t>Srlín</a:t>
            </a:r>
            <a:r>
              <a:rPr lang="cs-CZ" dirty="0"/>
              <a:t> s.r.o.) po dvouletou rybu. Odchov plůdku – Šindelka, Výfuk, v roce 2024 NPP </a:t>
            </a:r>
            <a:r>
              <a:rPr lang="cs-CZ" dirty="0" smtClean="0"/>
              <a:t>Vizír.</a:t>
            </a:r>
            <a:endParaRPr lang="cs-CZ" dirty="0"/>
          </a:p>
          <a:p>
            <a:endParaRPr lang="cs-CZ" dirty="0"/>
          </a:p>
          <a:p>
            <a:r>
              <a:rPr lang="cs-CZ" dirty="0"/>
              <a:t>Karas obecný (</a:t>
            </a:r>
            <a:r>
              <a:rPr lang="cs-CZ" i="1" dirty="0" err="1"/>
              <a:t>Carassius</a:t>
            </a:r>
            <a:r>
              <a:rPr lang="cs-CZ" i="1" dirty="0"/>
              <a:t> </a:t>
            </a:r>
            <a:r>
              <a:rPr lang="cs-CZ" i="1" dirty="0" err="1"/>
              <a:t>carassius</a:t>
            </a:r>
            <a:r>
              <a:rPr lang="cs-CZ" i="1" dirty="0"/>
              <a:t> f. </a:t>
            </a:r>
            <a:r>
              <a:rPr lang="cs-CZ" i="1" dirty="0" err="1"/>
              <a:t>humilis</a:t>
            </a:r>
            <a:r>
              <a:rPr lang="cs-CZ" dirty="0"/>
              <a:t>) – odchov pouze přirozenou formou na </a:t>
            </a:r>
            <a:r>
              <a:rPr lang="cs-CZ" dirty="0" err="1"/>
              <a:t>obu</a:t>
            </a:r>
            <a:r>
              <a:rPr lang="cs-CZ" dirty="0"/>
              <a:t> lokalitách Toto-</a:t>
            </a:r>
            <a:r>
              <a:rPr lang="cs-CZ" dirty="0" err="1"/>
              <a:t>Karo</a:t>
            </a:r>
            <a:r>
              <a:rPr lang="cs-CZ" dirty="0"/>
              <a:t> a Sedm Rybníků. </a:t>
            </a:r>
          </a:p>
          <a:p>
            <a:endParaRPr lang="cs-CZ" dirty="0"/>
          </a:p>
          <a:p>
            <a:r>
              <a:rPr lang="cs-CZ" dirty="0"/>
              <a:t>Hrouzek obecný ( </a:t>
            </a:r>
            <a:r>
              <a:rPr lang="cs-CZ" i="1" dirty="0" err="1"/>
              <a:t>Gobio</a:t>
            </a:r>
            <a:r>
              <a:rPr lang="cs-CZ" i="1" dirty="0"/>
              <a:t> </a:t>
            </a:r>
            <a:r>
              <a:rPr lang="cs-CZ" i="1" dirty="0" err="1"/>
              <a:t>gobio</a:t>
            </a:r>
            <a:r>
              <a:rPr lang="cs-CZ" dirty="0"/>
              <a:t>) – pokusy o odchov na řadě lokalit bez velkého úspěchu. Velmi náročný na sádkování, špatně </a:t>
            </a:r>
            <a:r>
              <a:rPr lang="cs-CZ" dirty="0" err="1"/>
              <a:t>slovitelný</a:t>
            </a:r>
            <a:r>
              <a:rPr lang="cs-CZ" dirty="0"/>
              <a:t>. Byl vysazen na všechny nové lokality v rámci NPP Krvavý a Kačležský rybník. 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625"/>
          </a:xfrm>
        </p:spPr>
        <p:txBody>
          <a:bodyPr/>
          <a:lstStyle/>
          <a:p>
            <a:pPr algn="ctr"/>
            <a:r>
              <a:rPr lang="cs-CZ" b="1" dirty="0"/>
              <a:t>Mizející (vzácné) druhy</a:t>
            </a:r>
          </a:p>
        </p:txBody>
      </p:sp>
    </p:spTree>
    <p:extLst>
      <p:ext uri="{BB962C8B-B14F-4D97-AF65-F5344CB8AC3E}">
        <p14:creationId xmlns:p14="http://schemas.microsoft.com/office/powerpoint/2010/main" val="11169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69AE-D006-1448-C30F-E9CFAAD09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B8FC4D8-C369-8F1F-96B1-168FC0B4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72" r="23156" b="6698"/>
          <a:stretch/>
        </p:blipFill>
        <p:spPr>
          <a:xfrm>
            <a:off x="989124" y="5849319"/>
            <a:ext cx="1577907" cy="83805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A34E727-E15D-59C9-ECBA-14A72612E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17" y="6365703"/>
            <a:ext cx="1487871" cy="38162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9CD8D15-1090-FAFE-446E-24CB6788F0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14687" r="11888" b="13838"/>
          <a:stretch/>
        </p:blipFill>
        <p:spPr bwMode="auto">
          <a:xfrm>
            <a:off x="5591843" y="5683908"/>
            <a:ext cx="1007820" cy="681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B2F6BAB-BECC-3E30-691F-A27C6F4D5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98" y="5174393"/>
            <a:ext cx="2230601" cy="43446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C0E5940-7D09-7D23-3830-23A9FFC25E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2" t="26526" r="56376" b="15001"/>
          <a:stretch/>
        </p:blipFill>
        <p:spPr>
          <a:xfrm>
            <a:off x="416757" y="4216810"/>
            <a:ext cx="2873440" cy="15632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BE80E4-9122-74F1-5EC3-BBE8678CB318}"/>
              </a:ext>
            </a:extLst>
          </p:cNvPr>
          <p:cNvSpPr txBox="1"/>
          <p:nvPr/>
        </p:nvSpPr>
        <p:spPr>
          <a:xfrm>
            <a:off x="638160" y="3853267"/>
            <a:ext cx="26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B050"/>
                </a:solidFill>
              </a:rPr>
              <a:t>Děkujeme za podporu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D3813E-5454-EF54-0746-96F14AB0BCF6}"/>
              </a:ext>
            </a:extLst>
          </p:cNvPr>
          <p:cNvSpPr txBox="1"/>
          <p:nvPr/>
        </p:nvSpPr>
        <p:spPr>
          <a:xfrm>
            <a:off x="4770539" y="3853267"/>
            <a:ext cx="26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B050"/>
                </a:solidFill>
              </a:rPr>
              <a:t>Partneři projektu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C8C091-0497-D7D1-CDE2-351FD78B8F83}"/>
              </a:ext>
            </a:extLst>
          </p:cNvPr>
          <p:cNvSpPr txBox="1"/>
          <p:nvPr/>
        </p:nvSpPr>
        <p:spPr>
          <a:xfrm>
            <a:off x="8400967" y="3853267"/>
            <a:ext cx="365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B050"/>
                </a:solidFill>
              </a:rPr>
              <a:t>Děkujeme za propůjčení lokalit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908C70-AF73-8FBE-6B74-00D8DC3E5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2" y="4228901"/>
            <a:ext cx="1063255" cy="8065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56202B-2D9A-9302-74C1-F8626AD718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54" y="4216810"/>
            <a:ext cx="1573752" cy="8186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0E35F2D-9EB5-094E-7631-60C01B67AA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93" y="5076927"/>
            <a:ext cx="1331413" cy="6293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31E08D-31D4-1F04-35F2-F67A10B805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2" y="5849319"/>
            <a:ext cx="2223136" cy="65595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76A3884-E608-ED29-5D83-08C15F4125A5}"/>
              </a:ext>
            </a:extLst>
          </p:cNvPr>
          <p:cNvSpPr txBox="1"/>
          <p:nvPr/>
        </p:nvSpPr>
        <p:spPr>
          <a:xfrm>
            <a:off x="2474141" y="1388099"/>
            <a:ext cx="683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i="1" dirty="0">
                <a:solidFill>
                  <a:srgbClr val="00B050"/>
                </a:solidFill>
              </a:rPr>
              <a:t>Děkuji za pozornost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EFC6CF4-EE7F-E0E1-EEF6-D47378F2357C}"/>
              </a:ext>
            </a:extLst>
          </p:cNvPr>
          <p:cNvSpPr txBox="1"/>
          <p:nvPr/>
        </p:nvSpPr>
        <p:spPr>
          <a:xfrm>
            <a:off x="638160" y="3098959"/>
            <a:ext cx="1150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Kontakt: </a:t>
            </a:r>
            <a:r>
              <a:rPr lang="cs-CZ" sz="2000" dirty="0"/>
              <a:t>Ing. Petr Hanzlík ; hanzlik@enki.cz; tel. 606 607 583 </a:t>
            </a:r>
          </a:p>
        </p:txBody>
      </p:sp>
    </p:spTree>
    <p:extLst>
      <p:ext uri="{BB962C8B-B14F-4D97-AF65-F5344CB8AC3E}">
        <p14:creationId xmlns:p14="http://schemas.microsoft.com/office/powerpoint/2010/main" val="40870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323850" y="1318513"/>
            <a:ext cx="91923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NPP Vizír</a:t>
            </a:r>
          </a:p>
          <a:p>
            <a:r>
              <a:rPr lang="cs-CZ" sz="1400" dirty="0"/>
              <a:t>Chované druhy ryb</a:t>
            </a:r>
            <a:r>
              <a:rPr lang="cs-CZ" sz="1400" dirty="0"/>
              <a:t>:</a:t>
            </a:r>
          </a:p>
          <a:p>
            <a:r>
              <a:rPr lang="cs-CZ" sz="1400" dirty="0" smtClean="0"/>
              <a:t>2022- </a:t>
            </a:r>
            <a:r>
              <a:rPr lang="en-US" sz="1400" dirty="0" err="1"/>
              <a:t>štika</a:t>
            </a:r>
            <a:r>
              <a:rPr lang="cs-CZ" sz="1400" dirty="0"/>
              <a:t> obecná</a:t>
            </a:r>
            <a:r>
              <a:rPr lang="en-US" sz="1400" dirty="0"/>
              <a:t>, </a:t>
            </a:r>
            <a:r>
              <a:rPr lang="en-US" sz="1400" dirty="0" err="1"/>
              <a:t>candát</a:t>
            </a:r>
            <a:r>
              <a:rPr lang="cs-CZ" sz="1400" dirty="0"/>
              <a:t> obecný</a:t>
            </a:r>
            <a:r>
              <a:rPr lang="en-US" sz="1400" dirty="0"/>
              <a:t>, </a:t>
            </a:r>
            <a:r>
              <a:rPr lang="en-US" sz="1400" dirty="0" err="1"/>
              <a:t>sumec</a:t>
            </a:r>
            <a:r>
              <a:rPr lang="cs-CZ" sz="1400" dirty="0"/>
              <a:t> velký</a:t>
            </a:r>
            <a:r>
              <a:rPr lang="en-US" sz="1400" dirty="0"/>
              <a:t>, </a:t>
            </a:r>
            <a:r>
              <a:rPr lang="en-US" sz="1400" dirty="0" err="1"/>
              <a:t>slunečnice</a:t>
            </a:r>
            <a:r>
              <a:rPr lang="en-US" sz="1400" dirty="0"/>
              <a:t> </a:t>
            </a:r>
            <a:r>
              <a:rPr lang="en-US" sz="1400" dirty="0" err="1"/>
              <a:t>pestrá</a:t>
            </a:r>
            <a:r>
              <a:rPr lang="en-US" sz="1400" dirty="0"/>
              <a:t>, </a:t>
            </a:r>
            <a:r>
              <a:rPr lang="en-US" sz="1400" dirty="0" err="1"/>
              <a:t>sumeček</a:t>
            </a:r>
            <a:r>
              <a:rPr lang="en-US" sz="1400" dirty="0"/>
              <a:t> </a:t>
            </a:r>
            <a:r>
              <a:rPr lang="en-US" sz="1400" dirty="0" err="1"/>
              <a:t>americký</a:t>
            </a:r>
            <a:r>
              <a:rPr lang="en-US" sz="1400" dirty="0"/>
              <a:t>  </a:t>
            </a:r>
            <a:endParaRPr lang="cs-CZ" sz="1400" dirty="0"/>
          </a:p>
          <a:p>
            <a:r>
              <a:rPr lang="cs-CZ" sz="1400" dirty="0" smtClean="0"/>
              <a:t>2023- </a:t>
            </a:r>
            <a:r>
              <a:rPr lang="en-US" sz="1400" dirty="0" err="1" smtClean="0"/>
              <a:t>štika</a:t>
            </a:r>
            <a:r>
              <a:rPr lang="cs-CZ" sz="1400" dirty="0" smtClean="0"/>
              <a:t> obecná</a:t>
            </a:r>
            <a:r>
              <a:rPr lang="en-US" sz="1400" dirty="0" smtClean="0"/>
              <a:t>, </a:t>
            </a:r>
            <a:r>
              <a:rPr lang="en-US" sz="1400" dirty="0" err="1" smtClean="0"/>
              <a:t>candát</a:t>
            </a:r>
            <a:r>
              <a:rPr lang="cs-CZ" sz="1400" dirty="0" smtClean="0"/>
              <a:t> obecný</a:t>
            </a:r>
            <a:r>
              <a:rPr lang="en-US" sz="1400" dirty="0" smtClean="0"/>
              <a:t>, </a:t>
            </a:r>
            <a:r>
              <a:rPr lang="en-US" sz="1400" dirty="0" err="1" smtClean="0"/>
              <a:t>sumec</a:t>
            </a:r>
            <a:r>
              <a:rPr lang="cs-CZ" sz="1400" dirty="0" smtClean="0"/>
              <a:t> velký</a:t>
            </a:r>
            <a:r>
              <a:rPr lang="en-US" sz="1400" dirty="0" smtClean="0"/>
              <a:t>, </a:t>
            </a:r>
            <a:r>
              <a:rPr lang="cs-CZ" sz="1400" dirty="0" smtClean="0"/>
              <a:t>slunka obecná, </a:t>
            </a:r>
            <a:r>
              <a:rPr lang="en-US" sz="1400" dirty="0" err="1" smtClean="0"/>
              <a:t>slunečnice</a:t>
            </a:r>
            <a:r>
              <a:rPr lang="en-US" sz="1400" dirty="0" smtClean="0"/>
              <a:t> </a:t>
            </a:r>
            <a:r>
              <a:rPr lang="en-US" sz="1400" dirty="0" err="1"/>
              <a:t>pestrá</a:t>
            </a:r>
            <a:r>
              <a:rPr lang="en-US" sz="1400" dirty="0"/>
              <a:t>, </a:t>
            </a:r>
            <a:r>
              <a:rPr lang="en-US" sz="1400" dirty="0" err="1"/>
              <a:t>sumeček</a:t>
            </a:r>
            <a:r>
              <a:rPr lang="en-US" sz="1400" dirty="0"/>
              <a:t> </a:t>
            </a:r>
            <a:r>
              <a:rPr lang="en-US" sz="1400" dirty="0" err="1"/>
              <a:t>americký</a:t>
            </a:r>
            <a:r>
              <a:rPr lang="en-US" sz="1400" dirty="0"/>
              <a:t> </a:t>
            </a:r>
            <a:r>
              <a:rPr lang="en-US" sz="1400" dirty="0"/>
              <a:t> 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F3D4D1-DD1E-81CD-AF92-24304B9682EE}"/>
              </a:ext>
            </a:extLst>
          </p:cNvPr>
          <p:cNvSpPr txBox="1"/>
          <p:nvPr/>
        </p:nvSpPr>
        <p:spPr>
          <a:xfrm>
            <a:off x="323850" y="3946442"/>
            <a:ext cx="883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Velký Farský</a:t>
            </a:r>
          </a:p>
          <a:p>
            <a:r>
              <a:rPr lang="cs-CZ" sz="1400" dirty="0"/>
              <a:t>Chované druhy ryb</a:t>
            </a:r>
            <a:r>
              <a:rPr lang="cs-CZ" sz="1400" dirty="0" smtClean="0"/>
              <a:t>:</a:t>
            </a:r>
            <a:endParaRPr lang="cs-CZ" sz="1400" dirty="0"/>
          </a:p>
          <a:p>
            <a:r>
              <a:rPr lang="cs-CZ" sz="1400" dirty="0"/>
              <a:t>2023- štika obecná, </a:t>
            </a:r>
            <a:r>
              <a:rPr lang="cs-CZ" sz="1400" dirty="0"/>
              <a:t>kapr násadový +tržní, amur </a:t>
            </a:r>
            <a:r>
              <a:rPr lang="cs-CZ" sz="1400" dirty="0" smtClean="0"/>
              <a:t>bílý </a:t>
            </a:r>
            <a:endParaRPr lang="cs-CZ" sz="14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Třeboňsko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658D194B-ED26-3FB9-BF04-EDD5DF8B5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45383"/>
              </p:ext>
            </p:extLst>
          </p:nvPr>
        </p:nvGraphicFramePr>
        <p:xfrm>
          <a:off x="389317" y="239528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75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2083777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837593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1925515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404340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486B389-C37E-E8B4-A050-F5E44E2CB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50064"/>
              </p:ext>
            </p:extLst>
          </p:nvPr>
        </p:nvGraphicFramePr>
        <p:xfrm>
          <a:off x="389317" y="4853825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75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2127739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820007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1907931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395548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8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421684" y="1297544"/>
            <a:ext cx="883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Kolvín</a:t>
            </a:r>
            <a:endParaRPr lang="cs-CZ" sz="2000" b="1" dirty="0"/>
          </a:p>
          <a:p>
            <a:r>
              <a:rPr lang="cs-CZ" sz="1400" dirty="0"/>
              <a:t>Chované druhy ryb:</a:t>
            </a:r>
          </a:p>
          <a:p>
            <a:r>
              <a:rPr lang="cs-CZ" sz="1400" dirty="0"/>
              <a:t>2022- </a:t>
            </a:r>
            <a:r>
              <a:rPr lang="en-US" sz="1400" dirty="0" err="1"/>
              <a:t>candát</a:t>
            </a:r>
            <a:r>
              <a:rPr lang="cs-CZ" sz="1400" dirty="0"/>
              <a:t> obecný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F3D4D1-DD1E-81CD-AF92-24304B9682EE}"/>
              </a:ext>
            </a:extLst>
          </p:cNvPr>
          <p:cNvSpPr txBox="1"/>
          <p:nvPr/>
        </p:nvSpPr>
        <p:spPr>
          <a:xfrm>
            <a:off x="364129" y="3661927"/>
            <a:ext cx="94101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Výtažník</a:t>
            </a:r>
          </a:p>
          <a:p>
            <a:r>
              <a:rPr lang="cs-CZ" sz="1400" dirty="0"/>
              <a:t>Chované druhy ryb</a:t>
            </a:r>
            <a:r>
              <a:rPr lang="cs-CZ" sz="1400" dirty="0" smtClean="0"/>
              <a:t>:</a:t>
            </a:r>
          </a:p>
          <a:p>
            <a:r>
              <a:rPr lang="cs-CZ" sz="1400" dirty="0"/>
              <a:t>2022- candát, štika, lín, okoun </a:t>
            </a:r>
            <a:r>
              <a:rPr lang="cs-CZ" sz="1400" dirty="0" smtClean="0"/>
              <a:t>říční</a:t>
            </a:r>
          </a:p>
          <a:p>
            <a:r>
              <a:rPr lang="cs-CZ" sz="1400" dirty="0"/>
              <a:t>2023- </a:t>
            </a:r>
            <a:r>
              <a:rPr lang="cs-CZ" sz="1400" dirty="0" err="1"/>
              <a:t>kapr,candát</a:t>
            </a:r>
            <a:r>
              <a:rPr lang="cs-CZ" sz="1400" dirty="0"/>
              <a:t>  </a:t>
            </a:r>
            <a:endParaRPr lang="cs-CZ" sz="14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CHKO Brdy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5B77997-F895-CA18-7C9C-A4E682E33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84774"/>
              </p:ext>
            </p:extLst>
          </p:nvPr>
        </p:nvGraphicFramePr>
        <p:xfrm>
          <a:off x="411523" y="212686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408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951893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489461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E825CF8B-B93B-1A34-C215-DB3479A3D824}"/>
              </a:ext>
            </a:extLst>
          </p:cNvPr>
          <p:cNvSpPr txBox="1"/>
          <p:nvPr/>
        </p:nvSpPr>
        <p:spPr>
          <a:xfrm>
            <a:off x="492022" y="3239388"/>
            <a:ext cx="218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* Ca</a:t>
            </a:r>
            <a:r>
              <a:rPr lang="cs-CZ" sz="1400" baseline="-25000" dirty="0"/>
              <a:t>0</a:t>
            </a:r>
            <a:endParaRPr lang="cs-CZ" sz="1400" dirty="0"/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F7E4A3C5-EBED-2DC9-43A2-87CDEA172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82289"/>
              </p:ext>
            </p:extLst>
          </p:nvPr>
        </p:nvGraphicFramePr>
        <p:xfrm>
          <a:off x="421684" y="470836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154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1960685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435338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231,83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  <p:sp>
        <p:nvSpPr>
          <p:cNvPr id="19" name="TextovéPole 18">
            <a:extLst>
              <a:ext uri="{FF2B5EF4-FFF2-40B4-BE49-F238E27FC236}">
                <a16:creationId xmlns:a16="http://schemas.microsoft.com/office/drawing/2014/main" id="{F50FCA6F-D965-F550-234E-0E4C9F431AA8}"/>
              </a:ext>
            </a:extLst>
          </p:cNvPr>
          <p:cNvSpPr txBox="1"/>
          <p:nvPr/>
        </p:nvSpPr>
        <p:spPr>
          <a:xfrm>
            <a:off x="421684" y="5834937"/>
            <a:ext cx="218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* Ca</a:t>
            </a:r>
            <a:r>
              <a:rPr lang="cs-CZ" sz="1400" baseline="-25000" dirty="0"/>
              <a:t>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330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421685" y="1297544"/>
            <a:ext cx="85119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Šindelka</a:t>
            </a:r>
          </a:p>
          <a:p>
            <a:r>
              <a:rPr lang="cs-CZ" sz="1400" dirty="0"/>
              <a:t>Chované druhy </a:t>
            </a:r>
            <a:r>
              <a:rPr lang="cs-CZ" sz="1400" dirty="0" smtClean="0"/>
              <a:t>ryb:</a:t>
            </a:r>
          </a:p>
          <a:p>
            <a:r>
              <a:rPr lang="cs-CZ" sz="1400" dirty="0"/>
              <a:t>2022- </a:t>
            </a:r>
            <a:r>
              <a:rPr lang="cs-CZ" sz="1400" dirty="0"/>
              <a:t>amur bílý, karas obecný, slunka obecná</a:t>
            </a:r>
            <a:endParaRPr lang="cs-CZ" sz="1400" dirty="0"/>
          </a:p>
          <a:p>
            <a:r>
              <a:rPr lang="cs-CZ" sz="1400" dirty="0"/>
              <a:t>2023- amur</a:t>
            </a:r>
            <a:r>
              <a:rPr lang="cs-CZ" sz="1400" dirty="0" smtClean="0"/>
              <a:t>, karas </a:t>
            </a:r>
            <a:r>
              <a:rPr lang="cs-CZ" sz="1400" dirty="0"/>
              <a:t>obecný, slunka obecná, candát obecný</a:t>
            </a:r>
            <a:endParaRPr lang="cs-CZ" sz="1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F3D4D1-DD1E-81CD-AF92-24304B9682EE}"/>
              </a:ext>
            </a:extLst>
          </p:cNvPr>
          <p:cNvSpPr txBox="1"/>
          <p:nvPr/>
        </p:nvSpPr>
        <p:spPr>
          <a:xfrm>
            <a:off x="421685" y="3962444"/>
            <a:ext cx="88711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Gricák</a:t>
            </a:r>
            <a:endParaRPr lang="cs-CZ" sz="2000" b="1" dirty="0"/>
          </a:p>
          <a:p>
            <a:r>
              <a:rPr lang="cs-CZ" sz="1400" dirty="0"/>
              <a:t>Chované druhy </a:t>
            </a:r>
            <a:r>
              <a:rPr lang="cs-CZ" sz="1400" dirty="0" smtClean="0"/>
              <a:t>ryb:</a:t>
            </a:r>
          </a:p>
          <a:p>
            <a:r>
              <a:rPr lang="cs-CZ" sz="1400" dirty="0"/>
              <a:t>2022- </a:t>
            </a:r>
            <a:r>
              <a:rPr lang="cs-CZ" sz="1400" dirty="0"/>
              <a:t>kapr obecný, amur bílý</a:t>
            </a:r>
            <a:endParaRPr lang="cs-CZ" sz="1400" dirty="0"/>
          </a:p>
          <a:p>
            <a:r>
              <a:rPr lang="cs-CZ" sz="1400" dirty="0"/>
              <a:t>2023- kapr</a:t>
            </a:r>
            <a:r>
              <a:rPr lang="cs-CZ" sz="1400" dirty="0" smtClean="0"/>
              <a:t>, candát</a:t>
            </a:r>
            <a:endParaRPr lang="cs-CZ" sz="14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CHKO Brdy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5B77997-F895-CA18-7C9C-A4E682E33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51798"/>
              </p:ext>
            </p:extLst>
          </p:nvPr>
        </p:nvGraphicFramePr>
        <p:xfrm>
          <a:off x="500470" y="2326704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91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784839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884770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E825CF8B-B93B-1A34-C215-DB3479A3D824}"/>
              </a:ext>
            </a:extLst>
          </p:cNvPr>
          <p:cNvSpPr txBox="1"/>
          <p:nvPr/>
        </p:nvSpPr>
        <p:spPr>
          <a:xfrm>
            <a:off x="500470" y="3390424"/>
            <a:ext cx="218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* Ab</a:t>
            </a:r>
            <a:r>
              <a:rPr lang="cs-CZ" sz="1400" baseline="-25000" dirty="0"/>
              <a:t>0</a:t>
            </a:r>
            <a:r>
              <a:rPr lang="cs-CZ" sz="1400" dirty="0"/>
              <a:t>, Kao</a:t>
            </a:r>
            <a:r>
              <a:rPr lang="cs-CZ" sz="1400" baseline="-25000" dirty="0"/>
              <a:t>0  </a:t>
            </a:r>
            <a:r>
              <a:rPr lang="cs-CZ" sz="1400" dirty="0"/>
              <a:t>**Ca</a:t>
            </a:r>
            <a:r>
              <a:rPr lang="cs-CZ" sz="1400" baseline="-25000" dirty="0"/>
              <a:t>0  </a:t>
            </a:r>
            <a:endParaRPr lang="cs-CZ" sz="1400" dirty="0"/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F7E4A3C5-EBED-2DC9-43A2-87CDEA172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30145"/>
              </p:ext>
            </p:extLst>
          </p:nvPr>
        </p:nvGraphicFramePr>
        <p:xfrm>
          <a:off x="500470" y="5008884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130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846385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811215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700132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421685" y="1297544"/>
            <a:ext cx="93534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Ledvinka</a:t>
            </a:r>
          </a:p>
          <a:p>
            <a:r>
              <a:rPr lang="cs-CZ" sz="1400" dirty="0"/>
              <a:t>Chované druhy </a:t>
            </a:r>
            <a:r>
              <a:rPr lang="cs-CZ" sz="1400" dirty="0" smtClean="0"/>
              <a:t>ryb:</a:t>
            </a:r>
          </a:p>
          <a:p>
            <a:r>
              <a:rPr lang="cs-CZ" sz="1400" dirty="0" smtClean="0"/>
              <a:t>2022 – štika obecná</a:t>
            </a:r>
          </a:p>
          <a:p>
            <a:r>
              <a:rPr lang="cs-CZ" sz="1400" dirty="0"/>
              <a:t>2023- kapr</a:t>
            </a:r>
            <a:r>
              <a:rPr lang="cs-CZ" sz="1400" dirty="0" smtClean="0"/>
              <a:t>, candát</a:t>
            </a:r>
            <a:endParaRPr lang="cs-CZ" sz="14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CHKO Brdy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35B77997-F895-CA18-7C9C-A4E682E33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44535"/>
              </p:ext>
            </p:extLst>
          </p:nvPr>
        </p:nvGraphicFramePr>
        <p:xfrm>
          <a:off x="509608" y="2425262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53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732085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890346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2083777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515839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E825CF8B-B93B-1A34-C215-DB3479A3D824}"/>
              </a:ext>
            </a:extLst>
          </p:cNvPr>
          <p:cNvSpPr txBox="1"/>
          <p:nvPr/>
        </p:nvSpPr>
        <p:spPr>
          <a:xfrm>
            <a:off x="509608" y="3619060"/>
            <a:ext cx="218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* Š</a:t>
            </a:r>
            <a:r>
              <a:rPr lang="cs-CZ" sz="1400" baseline="-25000" dirty="0"/>
              <a:t>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309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477715" y="1212605"/>
            <a:ext cx="56578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Velká Žabka</a:t>
            </a:r>
          </a:p>
          <a:p>
            <a:r>
              <a:rPr lang="cs-CZ" sz="1400" dirty="0"/>
              <a:t>Chované druhy </a:t>
            </a:r>
            <a:r>
              <a:rPr lang="cs-CZ" sz="1400" dirty="0" smtClean="0"/>
              <a:t>ryb:</a:t>
            </a:r>
          </a:p>
          <a:p>
            <a:r>
              <a:rPr lang="cs-CZ" sz="1400" dirty="0" smtClean="0"/>
              <a:t>2022- </a:t>
            </a:r>
            <a:r>
              <a:rPr lang="pl-PL" sz="1400" dirty="0"/>
              <a:t>kapr obecný, lín obecný, </a:t>
            </a:r>
            <a:r>
              <a:rPr lang="pl-PL" sz="1400" dirty="0" smtClean="0"/>
              <a:t>slunka obecná, </a:t>
            </a:r>
            <a:r>
              <a:rPr lang="pl-PL" sz="1400" dirty="0"/>
              <a:t>karas obecný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F3D4D1-DD1E-81CD-AF92-24304B9682EE}"/>
              </a:ext>
            </a:extLst>
          </p:cNvPr>
          <p:cNvSpPr txBox="1"/>
          <p:nvPr/>
        </p:nvSpPr>
        <p:spPr>
          <a:xfrm>
            <a:off x="477715" y="3538456"/>
            <a:ext cx="879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Malá</a:t>
            </a:r>
            <a:r>
              <a:rPr lang="cs-CZ" dirty="0"/>
              <a:t> </a:t>
            </a:r>
            <a:r>
              <a:rPr lang="cs-CZ" sz="2000" b="1" dirty="0"/>
              <a:t>Žabka</a:t>
            </a:r>
          </a:p>
          <a:p>
            <a:r>
              <a:rPr lang="cs-CZ" sz="1400" dirty="0"/>
              <a:t>Chované druhy ryb: </a:t>
            </a:r>
            <a:endParaRPr lang="cs-CZ" sz="1400" dirty="0"/>
          </a:p>
          <a:p>
            <a:r>
              <a:rPr lang="cs-CZ" sz="1400" dirty="0"/>
              <a:t>2023- </a:t>
            </a:r>
            <a:r>
              <a:rPr lang="cs-CZ" sz="1400" dirty="0" smtClean="0"/>
              <a:t>kapr obecný, lín obecný, </a:t>
            </a:r>
            <a:r>
              <a:rPr lang="cs-CZ" sz="1400" dirty="0"/>
              <a:t>karas obecný, amur bílý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Toto-</a:t>
            </a:r>
            <a:r>
              <a:rPr lang="cs-CZ" b="1" dirty="0" err="1"/>
              <a:t>Karo</a:t>
            </a:r>
            <a:r>
              <a:rPr lang="cs-CZ" dirty="0"/>
              <a:t>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213FCCF-7868-BC9A-0C99-B218478E4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14039"/>
              </p:ext>
            </p:extLst>
          </p:nvPr>
        </p:nvGraphicFramePr>
        <p:xfrm>
          <a:off x="539261" y="2094486"/>
          <a:ext cx="81012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08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837592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2022231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615484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3CA6892-BF42-F46F-A3CB-A760FF9E6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91087"/>
              </p:ext>
            </p:extLst>
          </p:nvPr>
        </p:nvGraphicFramePr>
        <p:xfrm>
          <a:off x="539261" y="4486417"/>
          <a:ext cx="8128000" cy="115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639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811215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740877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2092570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536699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408952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6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421685" y="1335776"/>
            <a:ext cx="853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Prázdný</a:t>
            </a:r>
          </a:p>
          <a:p>
            <a:r>
              <a:rPr lang="cs-CZ" sz="1400" dirty="0"/>
              <a:t>Chované druhy </a:t>
            </a:r>
            <a:r>
              <a:rPr lang="cs-CZ" sz="1400" dirty="0"/>
              <a:t>ryb</a:t>
            </a:r>
            <a:r>
              <a:rPr lang="cs-CZ" sz="1400" dirty="0" smtClean="0"/>
              <a:t>:</a:t>
            </a:r>
          </a:p>
          <a:p>
            <a:r>
              <a:rPr lang="cs-CZ" sz="1400" dirty="0"/>
              <a:t>2022- candát gen, karas obecný, lín, amur bílý, </a:t>
            </a:r>
            <a:endParaRPr lang="cs-CZ" sz="1400" dirty="0" smtClean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F3D4D1-DD1E-81CD-AF92-24304B9682EE}"/>
              </a:ext>
            </a:extLst>
          </p:cNvPr>
          <p:cNvSpPr txBox="1"/>
          <p:nvPr/>
        </p:nvSpPr>
        <p:spPr>
          <a:xfrm>
            <a:off x="438923" y="3468777"/>
            <a:ext cx="906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Prostřední</a:t>
            </a:r>
          </a:p>
          <a:p>
            <a:r>
              <a:rPr lang="cs-CZ" sz="1400" dirty="0"/>
              <a:t>Chované druhy ryb</a:t>
            </a:r>
            <a:r>
              <a:rPr lang="cs-CZ" sz="1400" dirty="0" smtClean="0"/>
              <a:t>:</a:t>
            </a:r>
          </a:p>
          <a:p>
            <a:r>
              <a:rPr lang="cs-CZ" sz="1400" dirty="0"/>
              <a:t>2023- kapr, lín, karas obecný, amur bílý</a:t>
            </a:r>
            <a:endParaRPr lang="cs-CZ" sz="14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Sedm Rybníků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FBCC1EF-02C8-CC19-2C98-70812249E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83957"/>
              </p:ext>
            </p:extLst>
          </p:nvPr>
        </p:nvGraphicFramePr>
        <p:xfrm>
          <a:off x="527192" y="220253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861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820008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837592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1987062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700477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3F50913-4B8F-E4BA-07C7-639CFF820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86463"/>
              </p:ext>
            </p:extLst>
          </p:nvPr>
        </p:nvGraphicFramePr>
        <p:xfrm>
          <a:off x="527192" y="4375362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200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907931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  <a:gridCol w="1987061">
                  <a:extLst>
                    <a:ext uri="{9D8B030D-6E8A-4147-A177-3AD203B41FA5}">
                      <a16:colId xmlns:a16="http://schemas.microsoft.com/office/drawing/2014/main" val="1317459014"/>
                    </a:ext>
                  </a:extLst>
                </a:gridCol>
                <a:gridCol w="1515839">
                  <a:extLst>
                    <a:ext uri="{9D8B030D-6E8A-4147-A177-3AD203B41FA5}">
                      <a16:colId xmlns:a16="http://schemas.microsoft.com/office/drawing/2014/main" val="4249431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Násada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Přírůstek kg/ha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Krmení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5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403755" y="1785739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Produkce bez nasazení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Rybníky bez obsádky?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FBCC1EF-02C8-CC19-2C98-70812249E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46656"/>
              </p:ext>
            </p:extLst>
          </p:nvPr>
        </p:nvGraphicFramePr>
        <p:xfrm>
          <a:off x="448062" y="2250123"/>
          <a:ext cx="50323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846">
                  <a:extLst>
                    <a:ext uri="{9D8B030D-6E8A-4147-A177-3AD203B41FA5}">
                      <a16:colId xmlns:a16="http://schemas.microsoft.com/office/drawing/2014/main" val="2555569232"/>
                    </a:ext>
                  </a:extLst>
                </a:gridCol>
                <a:gridCol w="1345223">
                  <a:extLst>
                    <a:ext uri="{9D8B030D-6E8A-4147-A177-3AD203B41FA5}">
                      <a16:colId xmlns:a16="http://schemas.microsoft.com/office/drawing/2014/main" val="3121578724"/>
                    </a:ext>
                  </a:extLst>
                </a:gridCol>
                <a:gridCol w="1972278">
                  <a:extLst>
                    <a:ext uri="{9D8B030D-6E8A-4147-A177-3AD203B41FA5}">
                      <a16:colId xmlns:a16="http://schemas.microsoft.com/office/drawing/2014/main" val="1890225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Počet rybníků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Výlovek kg/ha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45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737" y="1464119"/>
            <a:ext cx="3771145" cy="70166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6" t="1185" r="17555" b="-1185"/>
          <a:stretch/>
        </p:blipFill>
        <p:spPr>
          <a:xfrm rot="5400000">
            <a:off x="7665720" y="2331720"/>
            <a:ext cx="3764280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BAA0C-DA49-3C05-C0E3-D2FB49F2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52CB6E0-1304-967E-6C1F-EF1B6965A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93"/>
          <a:stretch/>
        </p:blipFill>
        <p:spPr>
          <a:xfrm>
            <a:off x="63496" y="0"/>
            <a:ext cx="2084432" cy="8821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3D53BB-209B-E0B4-99D6-157C7BCD3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33" y="75580"/>
            <a:ext cx="1063255" cy="8065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504D6A5-BB06-0C45-0100-461B66A3D070}"/>
              </a:ext>
            </a:extLst>
          </p:cNvPr>
          <p:cNvSpPr txBox="1"/>
          <p:nvPr/>
        </p:nvSpPr>
        <p:spPr>
          <a:xfrm>
            <a:off x="251021" y="1980233"/>
            <a:ext cx="91357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Střevlička východní ( </a:t>
            </a:r>
            <a:r>
              <a:rPr lang="cs-CZ" i="1" dirty="0" err="1"/>
              <a:t>Pseudorasbora</a:t>
            </a:r>
            <a:r>
              <a:rPr lang="cs-CZ" i="1" dirty="0"/>
              <a:t> </a:t>
            </a:r>
            <a:r>
              <a:rPr lang="cs-CZ" i="1" dirty="0" err="1"/>
              <a:t>parva</a:t>
            </a:r>
            <a:r>
              <a:rPr lang="cs-CZ" i="1" dirty="0"/>
              <a:t> </a:t>
            </a:r>
            <a:r>
              <a:rPr lang="cs-CZ" dirty="0"/>
              <a:t>) – na lokalitách našeho projektu byla zejména v CHKO Brdy a Sedm Rybníků. Dobře řešitelná pomocí candáta. Na rybníce Šindelka koexistence se </a:t>
            </a:r>
            <a:r>
              <a:rPr lang="cs-CZ" dirty="0" err="1"/>
              <a:t>slunkou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Slunečnice pestrá ( </a:t>
            </a:r>
            <a:r>
              <a:rPr lang="cs-CZ" i="1" dirty="0" err="1"/>
              <a:t>Lepomis</a:t>
            </a:r>
            <a:r>
              <a:rPr lang="cs-CZ" i="1" dirty="0"/>
              <a:t> </a:t>
            </a:r>
            <a:r>
              <a:rPr lang="cs-CZ" i="1" dirty="0" err="1"/>
              <a:t>gibbosus</a:t>
            </a:r>
            <a:r>
              <a:rPr lang="cs-CZ" i="1" dirty="0"/>
              <a:t> </a:t>
            </a:r>
            <a:r>
              <a:rPr lang="cs-CZ" dirty="0"/>
              <a:t>)- velký problém na </a:t>
            </a:r>
            <a:r>
              <a:rPr lang="cs-CZ" dirty="0" smtClean="0"/>
              <a:t>Třeboňsku- </a:t>
            </a:r>
            <a:r>
              <a:rPr lang="cs-CZ" dirty="0"/>
              <a:t>v našem případě NPP Vizír cca 200kg v roce 2022 a Velký Farský. Částečně řešitelná štikou, </a:t>
            </a:r>
            <a:r>
              <a:rPr lang="cs-CZ" dirty="0" err="1"/>
              <a:t>bolenem</a:t>
            </a:r>
            <a:r>
              <a:rPr lang="cs-CZ" dirty="0"/>
              <a:t>, sumcem. </a:t>
            </a:r>
          </a:p>
          <a:p>
            <a:endParaRPr lang="cs-CZ" dirty="0"/>
          </a:p>
          <a:p>
            <a:r>
              <a:rPr lang="cs-CZ" dirty="0"/>
              <a:t>Sumeček americký ( </a:t>
            </a:r>
            <a:r>
              <a:rPr lang="cs-CZ" i="1" dirty="0" err="1"/>
              <a:t>Ameirus</a:t>
            </a:r>
            <a:r>
              <a:rPr lang="cs-CZ" i="1" dirty="0"/>
              <a:t> </a:t>
            </a:r>
            <a:r>
              <a:rPr lang="cs-CZ" i="1" dirty="0" err="1"/>
              <a:t>nebulosus</a:t>
            </a:r>
            <a:r>
              <a:rPr lang="cs-CZ" i="1" dirty="0"/>
              <a:t> </a:t>
            </a:r>
            <a:r>
              <a:rPr lang="cs-CZ" dirty="0"/>
              <a:t>)- velký problém na </a:t>
            </a:r>
            <a:r>
              <a:rPr lang="cs-CZ" dirty="0" smtClean="0"/>
              <a:t>Třeboňsku, </a:t>
            </a:r>
            <a:r>
              <a:rPr lang="cs-CZ" dirty="0"/>
              <a:t>zejména rybník NPP Vizír – v roce 2022 vyloveno cca 600 kg á 4cm. Velmi těžko řešitelný obsádkou – pouze dlouhodobé vysušení /vymrznutí – zábrany na přítoku.</a:t>
            </a:r>
          </a:p>
          <a:p>
            <a:endParaRPr lang="cs-CZ" dirty="0"/>
          </a:p>
          <a:p>
            <a:r>
              <a:rPr lang="cs-CZ" dirty="0"/>
              <a:t>Karas stříbřitý ( </a:t>
            </a:r>
            <a:r>
              <a:rPr lang="cs-CZ" dirty="0" err="1"/>
              <a:t>Carassius</a:t>
            </a:r>
            <a:r>
              <a:rPr lang="cs-CZ" dirty="0"/>
              <a:t> </a:t>
            </a:r>
            <a:r>
              <a:rPr lang="cs-CZ" dirty="0" err="1"/>
              <a:t>auratus</a:t>
            </a:r>
            <a:r>
              <a:rPr lang="cs-CZ" dirty="0"/>
              <a:t> ) – na lokalitách našeho projektu nebyl zaznamenán výskyt tohoto druhu. Společnost ENKI o.p.s. se s tímto druhem potýká především na rybnících zatížených </a:t>
            </a:r>
            <a:r>
              <a:rPr lang="cs-CZ" dirty="0" smtClean="0"/>
              <a:t>biologickým znečištěním.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FC4D370-248F-6BD0-14A8-19CB9BA4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Invazní druhy</a:t>
            </a:r>
          </a:p>
        </p:txBody>
      </p:sp>
    </p:spTree>
    <p:extLst>
      <p:ext uri="{BB962C8B-B14F-4D97-AF65-F5344CB8AC3E}">
        <p14:creationId xmlns:p14="http://schemas.microsoft.com/office/powerpoint/2010/main" val="23508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806</Words>
  <Application>Microsoft Office PowerPoint</Application>
  <PresentationFormat>Širokoúhlá obrazovka</PresentationFormat>
  <Paragraphs>248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Wingdings</vt:lpstr>
      <vt:lpstr>Motiv Office</vt:lpstr>
      <vt:lpstr>Prezentace aplikace PowerPoint</vt:lpstr>
      <vt:lpstr>Třeboňsko</vt:lpstr>
      <vt:lpstr>CHKO Brdy</vt:lpstr>
      <vt:lpstr>CHKO Brdy</vt:lpstr>
      <vt:lpstr>CHKO Brdy</vt:lpstr>
      <vt:lpstr>Toto-Karo </vt:lpstr>
      <vt:lpstr>Sedm Rybníků</vt:lpstr>
      <vt:lpstr>Rybníky bez obsádky?</vt:lpstr>
      <vt:lpstr>Invazní druhy</vt:lpstr>
      <vt:lpstr>Mizející (vzácné) druhy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baxa</dc:creator>
  <cp:lastModifiedBy>Petr Hanzlík</cp:lastModifiedBy>
  <cp:revision>18</cp:revision>
  <dcterms:created xsi:type="dcterms:W3CDTF">2024-03-08T08:59:42Z</dcterms:created>
  <dcterms:modified xsi:type="dcterms:W3CDTF">2024-03-20T22:04:02Z</dcterms:modified>
</cp:coreProperties>
</file>