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3" r:id="rId4"/>
    <p:sldId id="264" r:id="rId5"/>
    <p:sldId id="265" r:id="rId6"/>
    <p:sldId id="266" r:id="rId7"/>
    <p:sldId id="267" r:id="rId8"/>
    <p:sldId id="294" r:id="rId9"/>
    <p:sldId id="268" r:id="rId10"/>
    <p:sldId id="269" r:id="rId11"/>
    <p:sldId id="293" r:id="rId12"/>
    <p:sldId id="270" r:id="rId13"/>
    <p:sldId id="271" r:id="rId14"/>
    <p:sldId id="272" r:id="rId15"/>
    <p:sldId id="273" r:id="rId16"/>
    <p:sldId id="275" r:id="rId17"/>
    <p:sldId id="280" r:id="rId18"/>
    <p:sldId id="274" r:id="rId19"/>
    <p:sldId id="276" r:id="rId20"/>
    <p:sldId id="277" r:id="rId21"/>
    <p:sldId id="278" r:id="rId22"/>
    <p:sldId id="279" r:id="rId23"/>
    <p:sldId id="281" r:id="rId24"/>
    <p:sldId id="282" r:id="rId25"/>
    <p:sldId id="283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62" r:id="rId36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06" autoAdjust="0"/>
    <p:restoredTop sz="94660"/>
  </p:normalViewPr>
  <p:slideViewPr>
    <p:cSldViewPr snapToGrid="0">
      <p:cViewPr varScale="1">
        <p:scale>
          <a:sx n="88" d="100"/>
          <a:sy n="88" d="100"/>
        </p:scale>
        <p:origin x="403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1F985FF-0DFD-34A5-2336-64F423751C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="" xmlns:a16="http://schemas.microsoft.com/office/drawing/2014/main" id="{0E51460A-4E06-238B-4A4B-B9CD0F59BC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A116121-B56E-45F8-9E48-52D2EB9FA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4CD9A4A-A2F2-5F4B-0187-CB13467F4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36ED036-CC22-955B-6DE8-9AB7778DC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93534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F566C971-876E-D4B2-A496-21A641953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F1EDC53E-8013-0C55-4E79-C0E9E8EB45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47464B21-685D-72E0-A891-93C119794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25954980-4306-53AB-9093-9BD8D63A2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A91634BB-1DE5-7F67-7170-D84861734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453102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="" xmlns:a16="http://schemas.microsoft.com/office/drawing/2014/main" id="{777957AA-0E91-F847-842F-13BC9F4D55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="" xmlns:a16="http://schemas.microsoft.com/office/drawing/2014/main" id="{51BFA1D4-D245-64D0-C0F0-E46AE7E33F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22206F57-3B2A-3CF7-8BEA-F6E65DD44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52AD7E71-12E3-BEAF-D6AC-27E4ADE57F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5A630EE-2909-7BED-9BC6-18E0F5633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113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0EB8D1CF-FED3-B21E-2F4F-FBEECC50C5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B2C51400-DEE6-FB28-A1F6-5C7C74F59B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9A5D4ED2-FE3E-5697-B316-77585CAA6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AAC3320D-950F-57C1-A5DF-F98B647B4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FE3911D1-2D87-BC9F-ED6B-4874F91EA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87967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2DBE930B-0C3F-B43F-18C6-93419D17D8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5C325018-39D3-265D-E282-8378E4D3D1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8191987F-E855-86D5-7D51-BB5B2433B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EAE132D2-382D-AD96-0373-536EE6983F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1788FB86-F2C0-60F4-003C-30D2AF94F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98038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812DD9DF-03CE-3037-FA92-B194D4AC8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AEF25360-D227-DB47-ACF9-26841AB2C0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BA5DA46E-A70C-ACB7-0376-B51346E386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34C2601C-809C-F7E2-6F4C-ED08A5E18A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17AC1EB2-DBCF-676D-39E3-DC08D7365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3CE8BF89-E233-3BE1-358C-8CEF3805E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2748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3D00A0C0-70C6-C6B3-05EA-91C92EE5C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069FDFA9-AC66-516D-C8F4-FD3A6F27C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="" xmlns:a16="http://schemas.microsoft.com/office/drawing/2014/main" id="{1F167A7A-B1DF-CE83-6B88-13BC370F5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="" xmlns:a16="http://schemas.microsoft.com/office/drawing/2014/main" id="{1974F895-347E-38C1-321B-90DFFCC65C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="" xmlns:a16="http://schemas.microsoft.com/office/drawing/2014/main" id="{5F29A108-8307-62BD-9D0C-E8B74DFFF2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="" xmlns:a16="http://schemas.microsoft.com/office/drawing/2014/main" id="{8D9FF0CB-8036-DE78-3199-25CE032E1A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="" xmlns:a16="http://schemas.microsoft.com/office/drawing/2014/main" id="{8FFBA75C-D255-2DC2-2C8C-21343C3AB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="" xmlns:a16="http://schemas.microsoft.com/office/drawing/2014/main" id="{7F60933B-8EBB-23EA-6984-0D37DF313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20521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C6BA7D5E-61FC-AB67-586A-2478F4C00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="" xmlns:a16="http://schemas.microsoft.com/office/drawing/2014/main" id="{8C480F65-8DD8-055E-EDBC-2F0F9735B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="" xmlns:a16="http://schemas.microsoft.com/office/drawing/2014/main" id="{445E2F0C-1856-6707-7DF2-779CF03E4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="" xmlns:a16="http://schemas.microsoft.com/office/drawing/2014/main" id="{3ED10B31-BDD3-3AD9-7EFB-D07A16E2F1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39731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="" xmlns:a16="http://schemas.microsoft.com/office/drawing/2014/main" id="{2721080D-E0A2-EA2B-EF3A-4CF3CBE7E2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="" xmlns:a16="http://schemas.microsoft.com/office/drawing/2014/main" id="{5E9A386C-7CE1-2BE6-2073-8D944D6E3D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="" xmlns:a16="http://schemas.microsoft.com/office/drawing/2014/main" id="{AA7DB3D4-6B0F-7A90-84E0-817AAF157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57358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A403B4EF-EC5D-17A8-E581-166AB831E2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="" xmlns:a16="http://schemas.microsoft.com/office/drawing/2014/main" id="{2F0EB16D-18B3-6F71-8EEF-0AB0ED4E8F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C726F335-1D07-43FF-7D72-3F870D618F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075A3A45-3FB8-DA38-5EF5-AD98321A0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4CF95DF4-F5C2-80E9-636E-C61FD96C5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73E292E3-7F85-CB7D-6524-A6983F0BF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5024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="" xmlns:a16="http://schemas.microsoft.com/office/drawing/2014/main" id="{965083DD-DF0A-34A8-6ABE-4C5CE1ECC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="" xmlns:a16="http://schemas.microsoft.com/office/drawing/2014/main" id="{968B3E85-E49A-1ADD-A283-E2A7E08490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="" xmlns:a16="http://schemas.microsoft.com/office/drawing/2014/main" id="{DDBF9D0A-FA41-D1B9-8FD7-E95549E1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="" xmlns:a16="http://schemas.microsoft.com/office/drawing/2014/main" id="{A7A72418-CDAF-5F3A-640C-E5B5580D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="" xmlns:a16="http://schemas.microsoft.com/office/drawing/2014/main" id="{557D8F29-4998-8F65-DD34-F58BC6659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="" xmlns:a16="http://schemas.microsoft.com/office/drawing/2014/main" id="{50284F24-2097-6698-33A8-156D23F96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4807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="" xmlns:a16="http://schemas.microsoft.com/office/drawing/2014/main" id="{21B98679-03E6-5D46-CE13-EB8818E0ED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="" xmlns:a16="http://schemas.microsoft.com/office/drawing/2014/main" id="{A3629C30-4EE6-C1E0-C935-65FBAB6BBE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="" xmlns:a16="http://schemas.microsoft.com/office/drawing/2014/main" id="{1C0E6B6C-1012-BEA1-E7FB-C0D526833E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E4B213-A751-4BA0-8B57-FD4B78151DCA}" type="datetimeFigureOut">
              <a:rPr lang="cs-CZ" smtClean="0"/>
              <a:t>22.03.2024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="" xmlns:a16="http://schemas.microsoft.com/office/drawing/2014/main" id="{08B23A00-7674-7D90-BA31-87E6BAA251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="" xmlns:a16="http://schemas.microsoft.com/office/drawing/2014/main" id="{53D7F8BF-FB2F-6E0F-F861-2DDFC027B0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F11D3CD-865E-4895-B5CB-B75A216E2EB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3197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JPG"/><Relationship Id="rId5" Type="http://schemas.openxmlformats.org/officeDocument/2006/relationships/image" Target="../media/image13.jpe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emf"/><Relationship Id="rId7" Type="http://schemas.openxmlformats.org/officeDocument/2006/relationships/image" Target="../media/image56.jpeg"/><Relationship Id="rId12" Type="http://schemas.openxmlformats.org/officeDocument/2006/relationships/image" Target="../media/image13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11" Type="http://schemas.openxmlformats.org/officeDocument/2006/relationships/hyperlink" Target="mailto:velensky@zoopraha.cz" TargetMode="External"/><Relationship Id="rId5" Type="http://schemas.openxmlformats.org/officeDocument/2006/relationships/image" Target="../media/image54.jpeg"/><Relationship Id="rId10" Type="http://schemas.openxmlformats.org/officeDocument/2006/relationships/image" Target="../media/image59.jpeg"/><Relationship Id="rId4" Type="http://schemas.openxmlformats.org/officeDocument/2006/relationships/image" Target="../media/image53.jpeg"/><Relationship Id="rId9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167F94-D1B3-49A8-E807-2F6E6B24BA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="" xmlns:a16="http://schemas.microsoft.com/office/drawing/2014/main" id="{40B5A16B-C7F7-7DBA-29BD-81CAAB21BE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3695"/>
            <a:ext cx="12192000" cy="2174810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="" xmlns:a16="http://schemas.microsoft.com/office/drawing/2014/main" id="{76146D04-B94D-2319-6BF2-2745EC5C9FF4}"/>
              </a:ext>
            </a:extLst>
          </p:cNvPr>
          <p:cNvSpPr/>
          <p:nvPr/>
        </p:nvSpPr>
        <p:spPr>
          <a:xfrm>
            <a:off x="53477" y="6454998"/>
            <a:ext cx="1206022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1" algn="just"/>
            <a:r>
              <a:rPr lang="cs-CZ" sz="1000" b="1" i="1" dirty="0"/>
              <a:t>Norské fondy přispívají ke snižování hospodářských a sociálních rozdílů v Evropském hospodářském prostoru ǀ Norské fondy posilují bilaterální vztahy mezi Norskem a Českou republikou.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="" xmlns:a16="http://schemas.microsoft.com/office/drawing/2014/main" id="{2A1076CB-A63D-D082-7EB2-60268F262817}"/>
              </a:ext>
            </a:extLst>
          </p:cNvPr>
          <p:cNvSpPr txBox="1"/>
          <p:nvPr/>
        </p:nvSpPr>
        <p:spPr>
          <a:xfrm>
            <a:off x="176166" y="2695545"/>
            <a:ext cx="11836865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dirty="0"/>
              <a:t>Aktivity Zoo Praha k záchraně karase obecného u nás</a:t>
            </a:r>
            <a:r>
              <a:rPr lang="cs-CZ" sz="3600" dirty="0" smtClean="0"/>
              <a:t>.</a:t>
            </a:r>
          </a:p>
          <a:p>
            <a:pPr algn="ctr"/>
            <a:endParaRPr lang="cs-CZ" sz="3600" dirty="0"/>
          </a:p>
          <a:p>
            <a:pPr algn="ctr"/>
            <a:r>
              <a:rPr lang="cs-CZ" sz="2800" dirty="0" smtClean="0"/>
              <a:t>Pět </a:t>
            </a:r>
            <a:r>
              <a:rPr lang="cs-CZ" sz="2800" dirty="0"/>
              <a:t>let od myšlenky k národnímu hnutí</a:t>
            </a:r>
            <a:r>
              <a:rPr lang="cs-CZ" sz="2800" dirty="0" smtClean="0"/>
              <a:t>.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36C037F6-25E7-73EF-D562-7873808779F7}"/>
              </a:ext>
            </a:extLst>
          </p:cNvPr>
          <p:cNvSpPr txBox="1"/>
          <p:nvPr/>
        </p:nvSpPr>
        <p:spPr>
          <a:xfrm>
            <a:off x="176166" y="4898979"/>
            <a:ext cx="11836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Petr Velenský, Petr Štěpánek</a:t>
            </a:r>
            <a:r>
              <a:rPr lang="cs-CZ" dirty="0" smtClean="0"/>
              <a:t> Zoo Praha</a:t>
            </a:r>
          </a:p>
          <a:p>
            <a:pPr algn="ctr"/>
            <a:r>
              <a:rPr lang="cs-CZ" dirty="0" smtClean="0"/>
              <a:t>Foto: autoři, M. Bobek, P. Hamerník, O. </a:t>
            </a:r>
            <a:r>
              <a:rPr lang="cs-CZ" dirty="0" err="1" smtClean="0"/>
              <a:t>Le</a:t>
            </a:r>
            <a:r>
              <a:rPr lang="cs-CZ" dirty="0" smtClean="0"/>
              <a:t> </a:t>
            </a:r>
            <a:r>
              <a:rPr lang="cs-CZ" dirty="0" err="1" smtClean="0"/>
              <a:t>Que</a:t>
            </a:r>
            <a:r>
              <a:rPr lang="cs-CZ" dirty="0" smtClean="0"/>
              <a:t>, T. Adamec, J. </a:t>
            </a:r>
            <a:r>
              <a:rPr lang="cs-CZ" dirty="0" err="1" smtClean="0"/>
              <a:t>Karda</a:t>
            </a:r>
            <a:endParaRPr lang="cs-CZ" dirty="0"/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F4B9D45C-F391-9839-F087-6EE9A62170BF}"/>
              </a:ext>
            </a:extLst>
          </p:cNvPr>
          <p:cNvSpPr txBox="1"/>
          <p:nvPr/>
        </p:nvSpPr>
        <p:spPr>
          <a:xfrm>
            <a:off x="176166" y="5968220"/>
            <a:ext cx="11836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Konference</a:t>
            </a:r>
            <a:r>
              <a:rPr lang="cs-CZ" b="1" dirty="0">
                <a:solidFill>
                  <a:schemeClr val="bg1">
                    <a:lumMod val="50000"/>
                  </a:schemeClr>
                </a:solidFill>
              </a:rPr>
              <a:t> RAGO – Sympozium KARAS – Vodňany 22. 3. 2024</a:t>
            </a: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713266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261286" y="97289"/>
            <a:ext cx="86250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 co tady? Karas? Hledání kontaktů, konečně v létě 2020 Marek Šmejkal, zahájena spolupráce po ose Zoo-Biologické centrum AVČR–ČZU (Lukáš Kalous)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-24715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2602" y="1754809"/>
            <a:ext cx="8993701" cy="5060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323023" y="135207"/>
            <a:ext cx="8625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Rešerše (ichtyologové </a:t>
            </a:r>
            <a:r>
              <a:rPr lang="cs-CZ" sz="2400" b="1" dirty="0" err="1" smtClean="0"/>
              <a:t>PřfUK</a:t>
            </a:r>
            <a:r>
              <a:rPr lang="cs-CZ" sz="2400" b="1" dirty="0" smtClean="0"/>
              <a:t>, NM, AOPK) a vlastní zkušenost 1974 versus </a:t>
            </a:r>
            <a:r>
              <a:rPr lang="cs-CZ" sz="2400" b="1" dirty="0" err="1" smtClean="0"/>
              <a:t>recent</a:t>
            </a:r>
            <a:r>
              <a:rPr lang="cs-CZ" sz="2400" b="1" dirty="0" smtClean="0"/>
              <a:t> stejné </a:t>
            </a:r>
          </a:p>
          <a:p>
            <a:r>
              <a:rPr lang="cs-CZ" sz="2400" b="1" dirty="0" smtClean="0"/>
              <a:t>= karas obecný byl a není!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-24715"/>
            <a:ext cx="1517780" cy="1854878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2239" y="1788953"/>
            <a:ext cx="8966886" cy="5043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9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04306" y="441059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Prosinec 2020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932" y="1112950"/>
            <a:ext cx="8387444" cy="559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75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193555" y="401099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Prosinec 2020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59" y="1305073"/>
            <a:ext cx="7867524" cy="524501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493" y="1819469"/>
            <a:ext cx="3153999" cy="473062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155" y="882119"/>
            <a:ext cx="8845420" cy="589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040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538" y="1005817"/>
            <a:ext cx="10235682" cy="5757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001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08" y="964690"/>
            <a:ext cx="8731078" cy="5827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81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35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22967" y="350185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Leden 2021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567" y="1005817"/>
            <a:ext cx="8673582" cy="5782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8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018" y="1089089"/>
            <a:ext cx="8247484" cy="5498323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904306" y="441059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Duben 2021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118" y="1864065"/>
            <a:ext cx="7394858" cy="493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21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90822" y="78378"/>
            <a:ext cx="84420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Jak dál s náhonem? Při prokázané kontaminaci nechtěnými rybami (včetně karase stříbřitého)</a:t>
            </a:r>
            <a:r>
              <a:rPr lang="cs-CZ" sz="2000" b="1" dirty="0" err="1" smtClean="0"/>
              <a:t>managementové</a:t>
            </a:r>
            <a:r>
              <a:rPr lang="cs-CZ" sz="2000" b="1" dirty="0" smtClean="0"/>
              <a:t> zásahy ve prospěch </a:t>
            </a:r>
            <a:r>
              <a:rPr lang="cs-CZ" sz="2000" b="1" dirty="0" err="1" smtClean="0"/>
              <a:t>C.c</a:t>
            </a:r>
            <a:r>
              <a:rPr lang="cs-CZ" sz="2000" b="1" dirty="0" smtClean="0"/>
              <a:t>. </a:t>
            </a:r>
            <a:endParaRPr lang="cs-CZ" sz="20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2829"/>
            <a:ext cx="8452757" cy="563517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82" r="10940"/>
          <a:stretch/>
        </p:blipFill>
        <p:spPr>
          <a:xfrm>
            <a:off x="8811965" y="2724539"/>
            <a:ext cx="3149881" cy="358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187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868" y="1306287"/>
            <a:ext cx="8099189" cy="5397350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904306" y="651286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 </a:t>
            </a:r>
            <a:r>
              <a:rPr lang="cs-CZ" sz="2400" b="1" dirty="0" err="1" smtClean="0"/>
              <a:t>situ</a:t>
            </a:r>
            <a:r>
              <a:rPr lang="cs-CZ" sz="2400" b="1" dirty="0" smtClean="0"/>
              <a:t> projekty Zoo Praha</a:t>
            </a:r>
            <a:r>
              <a:rPr lang="cs-CZ" dirty="0" smtClean="0"/>
              <a:t>: 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551" y="78378"/>
            <a:ext cx="1508449" cy="1843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839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61034" y="78378"/>
            <a:ext cx="8313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Rybník v dětské zoo bez rizika kontaminace, příprava zima 20/21 vypuštění 19 karasů podzim 2021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034" y="1423264"/>
            <a:ext cx="7840298" cy="5226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63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68338" y="1005817"/>
            <a:ext cx="6680331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Dárce krásných velkých </a:t>
            </a:r>
            <a:r>
              <a:rPr lang="cs-CZ" sz="2400" b="1" dirty="0" err="1" smtClean="0"/>
              <a:t>vysokotělých</a:t>
            </a:r>
            <a:r>
              <a:rPr lang="cs-CZ" sz="2400" b="1" dirty="0" smtClean="0"/>
              <a:t> karasů pan Tomáš </a:t>
            </a:r>
            <a:r>
              <a:rPr lang="cs-CZ" sz="2400" b="1" dirty="0" err="1" smtClean="0"/>
              <a:t>Kaipr</a:t>
            </a:r>
            <a:r>
              <a:rPr lang="cs-CZ" sz="2400" b="1" dirty="0" smtClean="0"/>
              <a:t> vyprávěl toto: původ ryb Prackovice, </a:t>
            </a:r>
            <a:r>
              <a:rPr lang="cs-CZ" sz="2400" b="1" dirty="0"/>
              <a:t>tůně na Labi zvané Žabáky (podle něj </a:t>
            </a:r>
            <a:r>
              <a:rPr lang="cs-CZ" sz="2400" b="1" dirty="0" smtClean="0"/>
              <a:t>přírodní), </a:t>
            </a:r>
            <a:r>
              <a:rPr lang="cs-CZ" sz="2400" b="1" dirty="0"/>
              <a:t>osmdesátá léta </a:t>
            </a:r>
            <a:r>
              <a:rPr lang="cs-CZ" sz="2400" b="1" dirty="0" smtClean="0"/>
              <a:t>tůně zanikly – </a:t>
            </a:r>
            <a:r>
              <a:rPr lang="cs-CZ" sz="2400" b="1" dirty="0"/>
              <a:t>odtud do rybníka v Chotiměři, ten ale tekl, rybu nabídli litoměřickým </a:t>
            </a:r>
            <a:r>
              <a:rPr lang="cs-CZ" sz="2400" b="1" dirty="0" smtClean="0"/>
              <a:t>rybářům. Těm </a:t>
            </a:r>
            <a:r>
              <a:rPr lang="cs-CZ" sz="2400" b="1" dirty="0"/>
              <a:t>se ale exteriérově nelíbila a cca 200 jich zlikvidovali. On zbytek přesunul do Velemína, kde se ale loni rybník vylovoval a ryby by přišli </a:t>
            </a:r>
            <a:r>
              <a:rPr lang="cs-CZ" sz="2400" b="1" dirty="0" smtClean="0"/>
              <a:t>vniveč, dozvěděl se o nás a </a:t>
            </a:r>
            <a:r>
              <a:rPr lang="cs-CZ" sz="2400" b="1" dirty="0"/>
              <a:t>tak nám je nabídl.</a:t>
            </a: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4"/>
          <a:srcRect l="30689" t="28163" r="31964" b="7347"/>
          <a:stretch/>
        </p:blipFill>
        <p:spPr>
          <a:xfrm>
            <a:off x="6923827" y="2136710"/>
            <a:ext cx="4860737" cy="472129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3" t="21497" r="36605" b="30204"/>
          <a:stretch/>
        </p:blipFill>
        <p:spPr>
          <a:xfrm>
            <a:off x="6923827" y="78378"/>
            <a:ext cx="2211919" cy="2050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61034" y="135308"/>
            <a:ext cx="831318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Navzdory predaci kormoránů příští rok masivní rozmnožení, takže bylo možné uvažovat o introdukci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0193"/>
            <a:ext cx="8424765" cy="561651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0" r="23200"/>
          <a:stretch/>
        </p:blipFill>
        <p:spPr>
          <a:xfrm>
            <a:off x="7083716" y="2036586"/>
            <a:ext cx="5108284" cy="470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0704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622291" y="588885"/>
            <a:ext cx="83131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K ní došlo 3.11.22 ve Vinoři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" y="1070766"/>
            <a:ext cx="8440672" cy="56267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1" r="18084" b="15333"/>
          <a:stretch/>
        </p:blipFill>
        <p:spPr>
          <a:xfrm>
            <a:off x="8689925" y="2038865"/>
            <a:ext cx="3436761" cy="39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145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415797" y="1516324"/>
            <a:ext cx="376078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Další vypuštěni v Přerově nad Labem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492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027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3820" y="235788"/>
            <a:ext cx="82350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Mezitím hledání dalších, po úpravě  vhodných chovných nádrží, zde chovná stanice Zoo Praha v Dolním </a:t>
            </a:r>
            <a:r>
              <a:rPr lang="cs-CZ" sz="2000" b="1" dirty="0" err="1" smtClean="0"/>
              <a:t>Dobřejově</a:t>
            </a:r>
            <a:endParaRPr lang="cs-CZ" sz="2000" b="1" dirty="0" smtClean="0"/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9460" y="1261565"/>
            <a:ext cx="4133966" cy="551195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2846" y="1348903"/>
            <a:ext cx="4068463" cy="5424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95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3820" y="235788"/>
            <a:ext cx="8235086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 smtClean="0"/>
              <a:t>Mezitím hledání dalších, po úpravě  vhodných chovných nádrží, zde chovná stanice Zoo Praha v Dolním </a:t>
            </a:r>
            <a:r>
              <a:rPr lang="cs-CZ" sz="2000" b="1" dirty="0" err="1" smtClean="0"/>
              <a:t>Dobřejově</a:t>
            </a:r>
            <a:endParaRPr lang="cs-CZ" sz="2000" b="1" dirty="0" smtClean="0"/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89" y="1764238"/>
            <a:ext cx="6179664" cy="465019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468" y="1342744"/>
            <a:ext cx="3816448" cy="507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5004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3820" y="235788"/>
            <a:ext cx="82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Bez rybářů to nejde!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8463" y="1117907"/>
            <a:ext cx="4161138" cy="5548184"/>
          </a:xfrm>
          <a:prstGeom prst="rect">
            <a:avLst/>
          </a:prstGeom>
        </p:spPr>
      </p:pic>
      <p:pic>
        <p:nvPicPr>
          <p:cNvPr id="4" name="CJWL025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 rot="5400000">
            <a:off x="5323652" y="1637551"/>
            <a:ext cx="6461125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55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373820" y="235788"/>
            <a:ext cx="82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Současní partneři</a:t>
            </a:r>
          </a:p>
          <a:p>
            <a:endParaRPr lang="cs-CZ" dirty="0"/>
          </a:p>
        </p:txBody>
      </p:sp>
      <p:sp>
        <p:nvSpPr>
          <p:cNvPr id="2" name="TextovéPole 1"/>
          <p:cNvSpPr txBox="1"/>
          <p:nvPr/>
        </p:nvSpPr>
        <p:spPr>
          <a:xfrm>
            <a:off x="2373820" y="927439"/>
            <a:ext cx="706806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/>
              <a:t>Biologické centrum </a:t>
            </a:r>
            <a:r>
              <a:rPr lang="cs-CZ" sz="2400" dirty="0" smtClean="0"/>
              <a:t>AVČR</a:t>
            </a:r>
          </a:p>
          <a:p>
            <a:r>
              <a:rPr lang="cs-CZ" sz="2400" dirty="0" smtClean="0"/>
              <a:t>Česká zemědělská univerzita </a:t>
            </a:r>
            <a:endParaRPr lang="cs-CZ" sz="2400" dirty="0"/>
          </a:p>
          <a:p>
            <a:r>
              <a:rPr lang="cs-CZ" sz="2400" dirty="0"/>
              <a:t>Český rybářský svaz</a:t>
            </a:r>
          </a:p>
          <a:p>
            <a:r>
              <a:rPr lang="cs-CZ" sz="2400" dirty="0"/>
              <a:t>Pražský územní svaz </a:t>
            </a:r>
          </a:p>
          <a:p>
            <a:r>
              <a:rPr lang="cs-CZ" sz="2400" dirty="0"/>
              <a:t>Západočeský územní svaz</a:t>
            </a:r>
          </a:p>
          <a:p>
            <a:r>
              <a:rPr lang="cs-CZ" sz="2400" dirty="0"/>
              <a:t>Zoo Plzeň</a:t>
            </a:r>
          </a:p>
          <a:p>
            <a:r>
              <a:rPr lang="cs-CZ" sz="2400" dirty="0"/>
              <a:t>Lesy HMP (</a:t>
            </a:r>
            <a:r>
              <a:rPr lang="cs-CZ" sz="2400" dirty="0" err="1"/>
              <a:t>hl.m</a:t>
            </a:r>
            <a:r>
              <a:rPr lang="cs-CZ" sz="2400" dirty="0"/>
              <a:t>. Prahy)</a:t>
            </a:r>
          </a:p>
          <a:p>
            <a:r>
              <a:rPr lang="cs-CZ" sz="2400" dirty="0"/>
              <a:t>Sdružení místních samospráv</a:t>
            </a:r>
          </a:p>
          <a:p>
            <a:r>
              <a:rPr lang="cs-CZ" sz="2400" dirty="0"/>
              <a:t>Obce</a:t>
            </a:r>
          </a:p>
          <a:p>
            <a:endParaRPr lang="cs-CZ" sz="2400" dirty="0"/>
          </a:p>
          <a:p>
            <a:r>
              <a:rPr lang="cs-CZ" sz="2400" dirty="0" smtClean="0"/>
              <a:t>Koordinace</a:t>
            </a:r>
            <a:endParaRPr lang="cs-CZ" sz="2400" dirty="0"/>
          </a:p>
          <a:p>
            <a:r>
              <a:rPr lang="cs-CZ" sz="2400" dirty="0"/>
              <a:t>vědecká pracoviště (viz výše), ochranářská obec (AOPK, MŽP), samospráva</a:t>
            </a:r>
          </a:p>
        </p:txBody>
      </p:sp>
    </p:spTree>
    <p:extLst>
      <p:ext uri="{BB962C8B-B14F-4D97-AF65-F5344CB8AC3E}">
        <p14:creationId xmlns:p14="http://schemas.microsoft.com/office/powerpoint/2010/main" val="400046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Hledání životních příležitostí </a:t>
            </a:r>
          </a:p>
          <a:p>
            <a:r>
              <a:rPr lang="cs-CZ" sz="2400" b="1" dirty="0" smtClean="0"/>
              <a:t>pro karase obecného – DUN (dešťové usazovací nádrže), zde Kunratice, po úpravě masivní rozmnožení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811"/>
          <a:stretch/>
        </p:blipFill>
        <p:spPr>
          <a:xfrm>
            <a:off x="1076297" y="1854878"/>
            <a:ext cx="9532609" cy="494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49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7873" y="1328076"/>
            <a:ext cx="8203475" cy="5466847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04306" y="651286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 </a:t>
            </a:r>
            <a:r>
              <a:rPr lang="cs-CZ" sz="2400" b="1" dirty="0" err="1" smtClean="0"/>
              <a:t>situ</a:t>
            </a:r>
            <a:r>
              <a:rPr lang="cs-CZ" sz="2400" b="1" dirty="0" smtClean="0"/>
              <a:t> projekty Zoo Praha</a:t>
            </a:r>
            <a:r>
              <a:rPr lang="cs-CZ" dirty="0" smtClean="0"/>
              <a:t>: </a:t>
            </a:r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0438" y="78378"/>
            <a:ext cx="1531562" cy="187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084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Hledání životních příležitostí </a:t>
            </a:r>
          </a:p>
          <a:p>
            <a:r>
              <a:rPr lang="cs-CZ" sz="2400" b="1" dirty="0" smtClean="0"/>
              <a:t>pro karase obecného – návesní rybníčky, hasičské nádrže – zde Všesulov</a:t>
            </a:r>
          </a:p>
          <a:p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531"/>
          <a:stretch/>
        </p:blipFill>
        <p:spPr>
          <a:xfrm>
            <a:off x="884139" y="1545919"/>
            <a:ext cx="9860691" cy="506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02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Hledání životních příležitostí </a:t>
            </a:r>
          </a:p>
          <a:p>
            <a:r>
              <a:rPr lang="cs-CZ" sz="2400" b="1" dirty="0" smtClean="0"/>
              <a:t>pro karase obecného – nově budované tůně, zde Dolní Počernice, budoucí výběh zubrů. Karas jako deštníkový druh tůní s vysokou biologickou diverzitou</a:t>
            </a:r>
          </a:p>
          <a:p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405"/>
          <a:stretch/>
        </p:blipFill>
        <p:spPr>
          <a:xfrm>
            <a:off x="609600" y="2261287"/>
            <a:ext cx="10820400" cy="443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33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Současný stav: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1434707" y="1335212"/>
            <a:ext cx="70680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Čistý, geneticky prověřený labský karas pěti linií:</a:t>
            </a:r>
          </a:p>
          <a:p>
            <a:endParaRPr lang="cs-CZ" sz="2400" dirty="0"/>
          </a:p>
          <a:p>
            <a:r>
              <a:rPr lang="cs-CZ" sz="2400" dirty="0" smtClean="0"/>
              <a:t>Krušné </a:t>
            </a:r>
            <a:r>
              <a:rPr lang="cs-CZ" sz="2400" dirty="0"/>
              <a:t>hory - Sokolovsko </a:t>
            </a:r>
            <a:endParaRPr lang="cs-CZ" sz="2400" dirty="0" smtClean="0"/>
          </a:p>
          <a:p>
            <a:r>
              <a:rPr lang="cs-CZ" sz="2400" dirty="0" smtClean="0"/>
              <a:t>Polabí Sedlčansko</a:t>
            </a:r>
            <a:endParaRPr lang="cs-CZ" sz="2400" dirty="0"/>
          </a:p>
          <a:p>
            <a:r>
              <a:rPr lang="cs-CZ" sz="2400" dirty="0"/>
              <a:t>Brdy</a:t>
            </a:r>
          </a:p>
          <a:p>
            <a:r>
              <a:rPr lang="cs-CZ" sz="2400" dirty="0"/>
              <a:t>Vysočina (povodí Labe</a:t>
            </a:r>
            <a:r>
              <a:rPr lang="cs-CZ" sz="2400" dirty="0" smtClean="0"/>
              <a:t>)</a:t>
            </a:r>
          </a:p>
          <a:p>
            <a:r>
              <a:rPr lang="cs-CZ" sz="2400" dirty="0" err="1" smtClean="0"/>
              <a:t>Jistebnicko</a:t>
            </a:r>
            <a:endParaRPr lang="cs-CZ" sz="2400" dirty="0"/>
          </a:p>
          <a:p>
            <a:endParaRPr lang="cs-CZ" sz="2400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t="3393" r="7597" b="30481"/>
          <a:stretch/>
        </p:blipFill>
        <p:spPr>
          <a:xfrm rot="5400000">
            <a:off x="7076674" y="1733696"/>
            <a:ext cx="4024283" cy="5746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69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Současný stav: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322599" y="1210240"/>
            <a:ext cx="10691979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1a. </a:t>
            </a:r>
            <a:r>
              <a:rPr lang="cs-CZ" sz="2400" dirty="0"/>
              <a:t>vlastní nádrže v </a:t>
            </a:r>
            <a:r>
              <a:rPr lang="cs-CZ" sz="2400" dirty="0" smtClean="0"/>
              <a:t>ZOO</a:t>
            </a:r>
            <a:r>
              <a:rPr lang="cs-CZ" sz="2400" dirty="0"/>
              <a:t> </a:t>
            </a:r>
          </a:p>
          <a:p>
            <a:r>
              <a:rPr lang="cs-CZ" sz="2400" dirty="0" smtClean="0"/>
              <a:t>1b. vlastní </a:t>
            </a:r>
            <a:r>
              <a:rPr lang="cs-CZ" sz="2400" dirty="0"/>
              <a:t>nádrže v Dolním </a:t>
            </a:r>
            <a:r>
              <a:rPr lang="cs-CZ" sz="2400" dirty="0" err="1" smtClean="0"/>
              <a:t>Dobřejově</a:t>
            </a:r>
            <a:r>
              <a:rPr lang="cs-CZ" sz="2400" dirty="0" smtClean="0"/>
              <a:t> (5)</a:t>
            </a:r>
            <a:endParaRPr lang="cs-CZ" sz="2400" dirty="0"/>
          </a:p>
          <a:p>
            <a:r>
              <a:rPr lang="cs-CZ" sz="2400" dirty="0" smtClean="0"/>
              <a:t>V </a:t>
            </a:r>
            <a:r>
              <a:rPr lang="cs-CZ" sz="2400" dirty="0"/>
              <a:t>největší nádrži ryby z Krušných hor - několikátý výtěr</a:t>
            </a:r>
          </a:p>
          <a:p>
            <a:r>
              <a:rPr lang="cs-CZ" sz="2400" dirty="0" smtClean="0"/>
              <a:t>v </a:t>
            </a:r>
            <a:r>
              <a:rPr lang="cs-CZ" sz="2400" dirty="0"/>
              <a:t>horní nádrži ryby ze Sedlčan</a:t>
            </a:r>
          </a:p>
          <a:p>
            <a:r>
              <a:rPr lang="cs-CZ" sz="2400" dirty="0" smtClean="0"/>
              <a:t>v </a:t>
            </a:r>
            <a:r>
              <a:rPr lang="cs-CZ" sz="2400" dirty="0"/>
              <a:t>prostřední nádrži ryby z </a:t>
            </a:r>
            <a:r>
              <a:rPr lang="cs-CZ" sz="2400" dirty="0" err="1"/>
              <a:t>Jistebnicka</a:t>
            </a:r>
            <a:r>
              <a:rPr lang="cs-CZ" sz="2400" dirty="0"/>
              <a:t> </a:t>
            </a:r>
          </a:p>
          <a:p>
            <a:endParaRPr lang="cs-CZ" sz="2400" dirty="0"/>
          </a:p>
          <a:p>
            <a:r>
              <a:rPr lang="cs-CZ" sz="2400" dirty="0"/>
              <a:t>2</a:t>
            </a:r>
            <a:r>
              <a:rPr lang="cs-CZ" sz="2400" dirty="0" smtClean="0"/>
              <a:t>. </a:t>
            </a:r>
            <a:r>
              <a:rPr lang="cs-CZ" sz="2400" dirty="0"/>
              <a:t>Nádrže </a:t>
            </a:r>
            <a:r>
              <a:rPr lang="cs-CZ" sz="2400" dirty="0" smtClean="0"/>
              <a:t>Hlavního Města Prahy</a:t>
            </a:r>
            <a:endParaRPr lang="cs-CZ" sz="2400" dirty="0"/>
          </a:p>
          <a:p>
            <a:r>
              <a:rPr lang="cs-CZ" sz="2400" dirty="0" smtClean="0"/>
              <a:t>Vinořský </a:t>
            </a:r>
            <a:r>
              <a:rPr lang="cs-CZ" sz="2400" dirty="0"/>
              <a:t>rybník - nezaplocené, přírodě blízké stav, zatím bez kontroly, ryby z Polabí</a:t>
            </a:r>
          </a:p>
          <a:p>
            <a:r>
              <a:rPr lang="cs-CZ" sz="2400" dirty="0" smtClean="0"/>
              <a:t>DUN </a:t>
            </a:r>
            <a:r>
              <a:rPr lang="cs-CZ" sz="2400" dirty="0"/>
              <a:t>Kunratice - betonová usazovací nádrž s kolísavou vodou, teplá, skvělé podmínky. Až trojí výtěr do roka, </a:t>
            </a:r>
            <a:r>
              <a:rPr lang="cs-CZ" sz="2400" dirty="0" err="1"/>
              <a:t>prackovické</a:t>
            </a:r>
            <a:r>
              <a:rPr lang="cs-CZ" sz="2400" dirty="0"/>
              <a:t> ryby</a:t>
            </a:r>
          </a:p>
          <a:p>
            <a:r>
              <a:rPr lang="cs-CZ" sz="2400" dirty="0" smtClean="0"/>
              <a:t>Retenční </a:t>
            </a:r>
            <a:r>
              <a:rPr lang="cs-CZ" sz="2400" dirty="0"/>
              <a:t>nádrž Hodkovičky  - sedlčanské ryby</a:t>
            </a:r>
          </a:p>
          <a:p>
            <a:r>
              <a:rPr lang="cs-CZ" sz="2400" dirty="0"/>
              <a:t> </a:t>
            </a:r>
          </a:p>
          <a:p>
            <a:r>
              <a:rPr lang="cs-CZ" sz="2400" dirty="0"/>
              <a:t> </a:t>
            </a:r>
          </a:p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026066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2509744" y="235788"/>
            <a:ext cx="823508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Současný stav:</a:t>
            </a:r>
          </a:p>
          <a:p>
            <a:endParaRPr lang="cs-CZ" dirty="0"/>
          </a:p>
        </p:txBody>
      </p:sp>
      <p:sp>
        <p:nvSpPr>
          <p:cNvPr id="8" name="TextovéPole 7"/>
          <p:cNvSpPr txBox="1"/>
          <p:nvPr/>
        </p:nvSpPr>
        <p:spPr>
          <a:xfrm>
            <a:off x="675817" y="1086636"/>
            <a:ext cx="1069197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dirty="0" smtClean="0"/>
              <a:t>3. </a:t>
            </a:r>
            <a:r>
              <a:rPr lang="cs-CZ" sz="2400" dirty="0"/>
              <a:t>Svazové nádrže</a:t>
            </a:r>
          </a:p>
          <a:p>
            <a:r>
              <a:rPr lang="cs-CZ" sz="2400" dirty="0" smtClean="0"/>
              <a:t>Dobříšsko </a:t>
            </a:r>
            <a:r>
              <a:rPr lang="cs-CZ" sz="2400" dirty="0"/>
              <a:t>- dva chovné rybníky - odchov násad spolu </a:t>
            </a:r>
            <a:r>
              <a:rPr lang="cs-CZ" sz="2400" dirty="0" smtClean="0"/>
              <a:t>s línem </a:t>
            </a:r>
            <a:r>
              <a:rPr lang="cs-CZ" sz="2400" dirty="0"/>
              <a:t>a </a:t>
            </a:r>
            <a:r>
              <a:rPr lang="cs-CZ" sz="2400" dirty="0" err="1"/>
              <a:t>amurem</a:t>
            </a:r>
            <a:r>
              <a:rPr lang="cs-CZ" sz="2400" dirty="0"/>
              <a:t>, sedlčanské ryby - možnost odchovu na metráky</a:t>
            </a:r>
          </a:p>
          <a:p>
            <a:r>
              <a:rPr lang="cs-CZ" sz="2400" dirty="0"/>
              <a:t> </a:t>
            </a:r>
          </a:p>
          <a:p>
            <a:r>
              <a:rPr lang="cs-CZ" sz="2400" dirty="0" smtClean="0"/>
              <a:t>4.Obecní </a:t>
            </a:r>
            <a:r>
              <a:rPr lang="cs-CZ" sz="2400" dirty="0"/>
              <a:t>nádrže</a:t>
            </a:r>
          </a:p>
          <a:p>
            <a:r>
              <a:rPr lang="cs-CZ" sz="2400" dirty="0"/>
              <a:t>Přerov nad Labem, Kamýk nad Vltavou, Všesulov, další v </a:t>
            </a:r>
            <a:r>
              <a:rPr lang="cs-CZ" sz="2400" dirty="0" err="1"/>
              <a:t>přípavě</a:t>
            </a:r>
            <a:endParaRPr lang="cs-CZ" sz="2400" dirty="0"/>
          </a:p>
          <a:p>
            <a:r>
              <a:rPr lang="cs-CZ" sz="2400" dirty="0"/>
              <a:t> </a:t>
            </a:r>
          </a:p>
          <a:p>
            <a:r>
              <a:rPr lang="cs-CZ" sz="2400" dirty="0" smtClean="0"/>
              <a:t>5. </a:t>
            </a:r>
            <a:r>
              <a:rPr lang="cs-CZ" sz="2400" dirty="0"/>
              <a:t>menší nádrže hobby chovatelů. Poskytujeme v omezené míře např. jako odměnu za pomoc na výlovech, pouze při nadbytku ryb</a:t>
            </a:r>
          </a:p>
          <a:p>
            <a:r>
              <a:rPr lang="cs-CZ" sz="2400" dirty="0"/>
              <a:t> </a:t>
            </a:r>
          </a:p>
          <a:p>
            <a:r>
              <a:rPr lang="cs-CZ" sz="2400" dirty="0"/>
              <a:t> </a:t>
            </a:r>
          </a:p>
          <a:p>
            <a:endParaRPr lang="cs-CZ" sz="2400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80" t="82883" r="16686"/>
          <a:stretch/>
        </p:blipFill>
        <p:spPr>
          <a:xfrm>
            <a:off x="5456853" y="5301119"/>
            <a:ext cx="5205545" cy="1417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419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9A1B69AE-D006-1448-C30F-E9CFAAD095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="" xmlns:a16="http://schemas.microsoft.com/office/drawing/2014/main" id="{7B8FC4D8-C369-8F1F-96B1-168FC0B4C5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872" r="23156" b="6698"/>
          <a:stretch/>
        </p:blipFill>
        <p:spPr>
          <a:xfrm>
            <a:off x="989124" y="5849319"/>
            <a:ext cx="1577907" cy="838055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="" xmlns:a16="http://schemas.microsoft.com/office/drawing/2014/main" id="{7A34E727-E15D-59C9-ECBA-14A72612E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51817" y="6365703"/>
            <a:ext cx="1487871" cy="381629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="" xmlns:a16="http://schemas.microsoft.com/office/drawing/2014/main" id="{49CD8D15-1090-FAFE-446E-24CB6788F0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87" t="14687" r="11888" b="13838"/>
          <a:stretch/>
        </p:blipFill>
        <p:spPr bwMode="auto">
          <a:xfrm>
            <a:off x="5591843" y="5683908"/>
            <a:ext cx="1007820" cy="68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Obrázek 18">
            <a:extLst>
              <a:ext uri="{FF2B5EF4-FFF2-40B4-BE49-F238E27FC236}">
                <a16:creationId xmlns="" xmlns:a16="http://schemas.microsoft.com/office/drawing/2014/main" id="{3B2F6BAB-BECC-3E30-691F-A27C6F4D5B5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698" y="5174393"/>
            <a:ext cx="2230601" cy="434461"/>
          </a:xfrm>
          <a:prstGeom prst="rect">
            <a:avLst/>
          </a:prstGeom>
        </p:spPr>
      </p:pic>
      <p:pic>
        <p:nvPicPr>
          <p:cNvPr id="2" name="Obrázek 1">
            <a:extLst>
              <a:ext uri="{FF2B5EF4-FFF2-40B4-BE49-F238E27FC236}">
                <a16:creationId xmlns="" xmlns:a16="http://schemas.microsoft.com/office/drawing/2014/main" id="{AC0E5940-7D09-7D23-3830-23A9FFC25E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142" t="26526" r="56376" b="15001"/>
          <a:stretch/>
        </p:blipFill>
        <p:spPr>
          <a:xfrm>
            <a:off x="416757" y="4216810"/>
            <a:ext cx="2873440" cy="15632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="" xmlns:a16="http://schemas.microsoft.com/office/drawing/2014/main" id="{D5BE80E4-9122-74F1-5EC3-BBE8678CB318}"/>
              </a:ext>
            </a:extLst>
          </p:cNvPr>
          <p:cNvSpPr txBox="1"/>
          <p:nvPr/>
        </p:nvSpPr>
        <p:spPr>
          <a:xfrm>
            <a:off x="638160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podporu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="" xmlns:a16="http://schemas.microsoft.com/office/drawing/2014/main" id="{5CD3813E-5454-EF54-0746-96F14AB0BCF6}"/>
              </a:ext>
            </a:extLst>
          </p:cNvPr>
          <p:cNvSpPr txBox="1"/>
          <p:nvPr/>
        </p:nvSpPr>
        <p:spPr>
          <a:xfrm>
            <a:off x="4770539" y="3853267"/>
            <a:ext cx="26509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i="1" dirty="0">
                <a:solidFill>
                  <a:srgbClr val="00B050"/>
                </a:solidFill>
              </a:rPr>
              <a:t>Partneři projektu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="" xmlns:a16="http://schemas.microsoft.com/office/drawing/2014/main" id="{EDC8C091-0497-D7D1-CDE2-351FD78B8F83}"/>
              </a:ext>
            </a:extLst>
          </p:cNvPr>
          <p:cNvSpPr txBox="1"/>
          <p:nvPr/>
        </p:nvSpPr>
        <p:spPr>
          <a:xfrm>
            <a:off x="8400967" y="3853267"/>
            <a:ext cx="36588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>
                <a:solidFill>
                  <a:srgbClr val="00B050"/>
                </a:solidFill>
              </a:rPr>
              <a:t>Děkujeme za propůjčení lokalit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="" xmlns:a16="http://schemas.microsoft.com/office/drawing/2014/main" id="{FD908C70-AF73-8FBE-6B74-00D8DC3E59A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372" y="4228901"/>
            <a:ext cx="1063255" cy="8065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="" xmlns:a16="http://schemas.microsoft.com/office/drawing/2014/main" id="{0556202B-2D9A-9302-74C1-F8626AD7187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354" y="4216810"/>
            <a:ext cx="1573752" cy="818630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="" xmlns:a16="http://schemas.microsoft.com/office/drawing/2014/main" id="{40E35F2D-9EB5-094E-7631-60C01B67AAA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693" y="5076927"/>
            <a:ext cx="1331413" cy="629395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="" xmlns:a16="http://schemas.microsoft.com/office/drawing/2014/main" id="{7231E08D-31D4-1F04-35F2-F67A10B805C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832" y="5849319"/>
            <a:ext cx="2223136" cy="655958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="" xmlns:a16="http://schemas.microsoft.com/office/drawing/2014/main" id="{E76A3884-E608-ED29-5D83-08C15F4125A5}"/>
              </a:ext>
            </a:extLst>
          </p:cNvPr>
          <p:cNvSpPr txBox="1"/>
          <p:nvPr/>
        </p:nvSpPr>
        <p:spPr>
          <a:xfrm>
            <a:off x="2474141" y="1388099"/>
            <a:ext cx="6837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 b="1" i="1" dirty="0">
                <a:solidFill>
                  <a:srgbClr val="00B050"/>
                </a:solidFill>
              </a:rPr>
              <a:t>Děkuji za pozornost</a:t>
            </a:r>
          </a:p>
        </p:txBody>
      </p:sp>
      <p:sp>
        <p:nvSpPr>
          <p:cNvPr id="15" name="TextovéPole 14">
            <a:extLst>
              <a:ext uri="{FF2B5EF4-FFF2-40B4-BE49-F238E27FC236}">
                <a16:creationId xmlns="" xmlns:a16="http://schemas.microsoft.com/office/drawing/2014/main" id="{9EFC6CF4-EE7F-E0E1-EEF6-D47378F2357C}"/>
              </a:ext>
            </a:extLst>
          </p:cNvPr>
          <p:cNvSpPr txBox="1"/>
          <p:nvPr/>
        </p:nvSpPr>
        <p:spPr>
          <a:xfrm>
            <a:off x="638160" y="3098959"/>
            <a:ext cx="115096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b="1" dirty="0"/>
              <a:t>Kontakt: </a:t>
            </a:r>
            <a:r>
              <a:rPr lang="cs-CZ" sz="2000" dirty="0" smtClean="0"/>
              <a:t>Petr Velenský, </a:t>
            </a:r>
            <a:r>
              <a:rPr lang="cs-CZ" sz="2000" dirty="0" smtClean="0">
                <a:hlinkClick r:id="rId11"/>
              </a:rPr>
              <a:t>velensky@zoopraha.cz</a:t>
            </a:r>
            <a:r>
              <a:rPr lang="cs-CZ" sz="2000" dirty="0" smtClean="0"/>
              <a:t>; 737208956</a:t>
            </a:r>
            <a:endParaRPr lang="cs-CZ" sz="2000" dirty="0"/>
          </a:p>
        </p:txBody>
      </p:sp>
      <p:pic>
        <p:nvPicPr>
          <p:cNvPr id="16" name="Obrázek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8906" y="0"/>
            <a:ext cx="1517780" cy="185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08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904306" y="651286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 </a:t>
            </a:r>
            <a:r>
              <a:rPr lang="cs-CZ" sz="2400" b="1" dirty="0" err="1" smtClean="0"/>
              <a:t>situ</a:t>
            </a:r>
            <a:r>
              <a:rPr lang="cs-CZ" sz="2400" b="1" dirty="0" smtClean="0"/>
              <a:t> projekty Zoo Praha</a:t>
            </a:r>
            <a:r>
              <a:rPr lang="cs-CZ" dirty="0" smtClean="0"/>
              <a:t>: 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2371" y="1274515"/>
            <a:ext cx="8824406" cy="558348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6898" y="78377"/>
            <a:ext cx="1555102" cy="1900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78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817220" y="343510"/>
            <a:ext cx="61351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In </a:t>
            </a:r>
            <a:r>
              <a:rPr lang="cs-CZ" sz="2400" b="1" dirty="0" err="1" smtClean="0"/>
              <a:t>situ</a:t>
            </a:r>
            <a:r>
              <a:rPr lang="cs-CZ" sz="2400" b="1" dirty="0" smtClean="0"/>
              <a:t> projekty Zoo Praha</a:t>
            </a:r>
            <a:r>
              <a:rPr lang="cs-CZ" dirty="0" smtClean="0"/>
              <a:t>:</a:t>
            </a:r>
          </a:p>
          <a:p>
            <a:r>
              <a:rPr lang="cs-CZ" sz="2000" b="1" dirty="0" smtClean="0"/>
              <a:t>Stejně důležité ale přímo v areálu zoo</a:t>
            </a:r>
          </a:p>
          <a:p>
            <a:pPr algn="ctr"/>
            <a:r>
              <a:rPr lang="cs-CZ" sz="2000" b="1" dirty="0" smtClean="0"/>
              <a:t> a na území ČR</a:t>
            </a:r>
            <a:r>
              <a:rPr lang="cs-CZ" dirty="0" smtClean="0"/>
              <a:t> </a:t>
            </a:r>
            <a:endParaRPr lang="cs-CZ" dirty="0"/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198" y="1631076"/>
            <a:ext cx="3081932" cy="46222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802" y="78378"/>
            <a:ext cx="1539198" cy="18810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359" y="2106852"/>
            <a:ext cx="4012163" cy="267477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427" y="4123217"/>
            <a:ext cx="4034095" cy="268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91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48148E-6 L -0.15065 -0.00417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39" y="-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33333E-6 L 0.00052 -0.104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525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447106" y="224016"/>
            <a:ext cx="76730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A co tady? Bývalý mlýnský náhon, původně rameno Vltavy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40" y="1227908"/>
            <a:ext cx="9707880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96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964127" y="692303"/>
            <a:ext cx="546898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Revitalizace v roce 2009 (ještě bez karase)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96" y="1205980"/>
            <a:ext cx="5508171" cy="413112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198" y="1858611"/>
            <a:ext cx="6254622" cy="469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998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2173148" y="174820"/>
            <a:ext cx="8300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 r</a:t>
            </a:r>
            <a:r>
              <a:rPr lang="cs-CZ" sz="2400" b="1" dirty="0" smtClean="0"/>
              <a:t>evitalizaci rychlý nárůst biodiverzity obojživelníků, plazů a bezobratlých</a:t>
            </a:r>
          </a:p>
          <a:p>
            <a:r>
              <a:rPr lang="cs-CZ" sz="2400" b="1" dirty="0" smtClean="0"/>
              <a:t>(něco tomu chybělo)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712" y="1523300"/>
            <a:ext cx="9543288" cy="5367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62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17BAA0C-DA49-3C05-C0E3-D2FB49F259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Obrázek 30">
            <a:extLst>
              <a:ext uri="{FF2B5EF4-FFF2-40B4-BE49-F238E27FC236}">
                <a16:creationId xmlns="" xmlns:a16="http://schemas.microsoft.com/office/drawing/2014/main" id="{452CB6E0-1304-967E-6C1F-EF1B6965A7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1693"/>
          <a:stretch/>
        </p:blipFill>
        <p:spPr>
          <a:xfrm>
            <a:off x="63496" y="0"/>
            <a:ext cx="2084432" cy="882119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3342845" y="210226"/>
            <a:ext cx="5468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/>
              <a:t>Povodeň 2013</a:t>
            </a:r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4220" y="78378"/>
            <a:ext cx="1517780" cy="185487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6982" y="882119"/>
            <a:ext cx="8993932" cy="599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663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</TotalTime>
  <Words>529</Words>
  <Application>Microsoft Office PowerPoint</Application>
  <PresentationFormat>Širokoúhlá obrazovka</PresentationFormat>
  <Paragraphs>89</Paragraphs>
  <Slides>35</Slides>
  <Notes>0</Notes>
  <HiddenSlides>0</HiddenSlides>
  <MMClips>1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35</vt:i4>
      </vt:variant>
    </vt:vector>
  </HeadingPairs>
  <TitlesOfParts>
    <vt:vector size="39" baseType="lpstr">
      <vt:lpstr>Aptos</vt:lpstr>
      <vt:lpstr>Aptos Display</vt:lpstr>
      <vt:lpstr>Arial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marek baxa</dc:creator>
  <cp:lastModifiedBy>Účet Microsoft</cp:lastModifiedBy>
  <cp:revision>36</cp:revision>
  <dcterms:created xsi:type="dcterms:W3CDTF">2024-03-08T08:59:42Z</dcterms:created>
  <dcterms:modified xsi:type="dcterms:W3CDTF">2024-03-22T05:42:22Z</dcterms:modified>
</cp:coreProperties>
</file>